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7" r:id="rId7"/>
    <p:sldId id="268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FFCC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5573" autoAdjust="0"/>
    <p:restoredTop sz="94613" autoAdjust="0"/>
  </p:normalViewPr>
  <p:slideViewPr>
    <p:cSldViewPr>
      <p:cViewPr varScale="1">
        <p:scale>
          <a:sx n="82" d="100"/>
          <a:sy n="82" d="100"/>
        </p:scale>
        <p:origin x="-205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3447D-A9A1-4CCC-9AD1-BCEB1AA32FB5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2B66C-65D2-4038-9616-0A1A88F745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4271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D887D-9A5C-47BF-9BA7-530EAC9E5028}" type="datetimeFigureOut">
              <a:rPr lang="ko-KR" altLang="en-US" smtClean="0"/>
              <a:pPr/>
              <a:t>2019-03-17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E8E40-370A-4975-A43F-F4B3C967F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84976" y="1520778"/>
            <a:ext cx="8283575" cy="58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3988" tIns="41994" rIns="83988" bIns="41994">
            <a:spAutoFit/>
          </a:bodyPr>
          <a:lstStyle/>
          <a:p>
            <a:pPr algn="ctr" defTabSz="839788">
              <a:lnSpc>
                <a:spcPct val="90000"/>
              </a:lnSpc>
            </a:pPr>
            <a:r>
              <a:rPr lang="ko-KR" altLang="en-US" sz="3600" dirty="0" smtClean="0">
                <a:latin typeface="HY헤드라인M" pitchFamily="18" charset="-127"/>
                <a:ea typeface="HY헤드라인M" pitchFamily="18" charset="-127"/>
              </a:rPr>
              <a:t>의료분쟁의 현황과 대처방안</a:t>
            </a:r>
            <a:endParaRPr lang="en-US" altLang="ko-KR" sz="36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McK Date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357554" y="4254463"/>
            <a:ext cx="2330450" cy="242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/>
          <a:lstStyle/>
          <a:p>
            <a:pPr algn="ctr" defTabSz="736600" eaLnBrk="0" latinLnBrk="0" hangingPunct="0">
              <a:lnSpc>
                <a:spcPct val="60000"/>
              </a:lnSpc>
            </a:pPr>
            <a:r>
              <a:rPr kumimoji="0" lang="ko-KR" altLang="en-US" dirty="0" smtClean="0">
                <a:solidFill>
                  <a:srgbClr val="1C1C1C"/>
                </a:solidFill>
                <a:latin typeface="HY견고딕" pitchFamily="18" charset="-127"/>
                <a:ea typeface="HY견고딕" pitchFamily="18" charset="-127"/>
              </a:rPr>
              <a:t>법무법인  지우</a:t>
            </a:r>
            <a:endParaRPr kumimoji="0" lang="en-US" altLang="ko-KR" dirty="0" smtClean="0">
              <a:solidFill>
                <a:srgbClr val="1C1C1C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 defTabSz="736600" eaLnBrk="0" latinLnBrk="0" hangingPunct="0">
              <a:lnSpc>
                <a:spcPct val="60000"/>
              </a:lnSpc>
            </a:pPr>
            <a:endParaRPr kumimoji="0" lang="ko-KR" altLang="ko-KR" dirty="0">
              <a:solidFill>
                <a:srgbClr val="1C1C1C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5100047"/>
            <a:ext cx="4572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변호사 이준석</a:t>
            </a:r>
            <a:endParaRPr lang="ko-KR" altLang="en-US" sz="2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648774" y="1783719"/>
            <a:ext cx="4425969" cy="453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7974" tIns="50946" rIns="97974" bIns="50946">
            <a:spAutoFit/>
          </a:bodyPr>
          <a:lstStyle/>
          <a:p>
            <a:pPr defTabSz="995363" latinLnBrk="0">
              <a:lnSpc>
                <a:spcPct val="120000"/>
              </a:lnSpc>
              <a:spcBef>
                <a:spcPct val="0"/>
              </a:spcBef>
            </a:pPr>
            <a:r>
              <a:rPr kumimoji="0" lang="en-US" altLang="ko-KR" sz="2000" b="1" dirty="0"/>
              <a:t>Ⅰ.  </a:t>
            </a:r>
            <a:r>
              <a:rPr lang="ko-KR" altLang="en-US" sz="2000" b="1" dirty="0" smtClean="0"/>
              <a:t>의료분쟁의 현황</a:t>
            </a:r>
            <a:endParaRPr lang="en-US" altLang="ko-KR" sz="2000" b="1" dirty="0" smtClean="0"/>
          </a:p>
          <a:p>
            <a:pPr defTabSz="995363" latinLnBrk="0">
              <a:lnSpc>
                <a:spcPts val="1300"/>
              </a:lnSpc>
              <a:spcBef>
                <a:spcPct val="0"/>
              </a:spcBef>
            </a:pPr>
            <a:endParaRPr kumimoji="0" lang="en-US" altLang="ko-KR" dirty="0"/>
          </a:p>
          <a:p>
            <a:pPr defTabSz="995363" latinLnBrk="0">
              <a:lnSpc>
                <a:spcPct val="150000"/>
              </a:lnSpc>
              <a:spcBef>
                <a:spcPct val="0"/>
              </a:spcBef>
            </a:pPr>
            <a:r>
              <a:rPr lang="en-US" altLang="ko-KR" dirty="0" smtClean="0"/>
              <a:t>      </a:t>
            </a:r>
            <a:r>
              <a:rPr lang="ko-KR" altLang="en-US" dirty="0" smtClean="0"/>
              <a:t>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우리나라 의료소송의 발생실태</a:t>
            </a:r>
            <a:endParaRPr lang="en-US" altLang="ko-KR" dirty="0" smtClean="0"/>
          </a:p>
          <a:p>
            <a:pPr defTabSz="995363" latinLnBrk="0">
              <a:lnSpc>
                <a:spcPct val="150000"/>
              </a:lnSpc>
              <a:spcBef>
                <a:spcPct val="0"/>
              </a:spcBef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나</a:t>
            </a:r>
            <a:r>
              <a:rPr lang="en-US" altLang="ko-KR" dirty="0" smtClean="0"/>
              <a:t>. </a:t>
            </a:r>
            <a:r>
              <a:rPr lang="ko-KR" altLang="en-US" dirty="0" smtClean="0"/>
              <a:t>법원의 의료사건 심리절차 개요</a:t>
            </a:r>
            <a:endParaRPr lang="en-US" altLang="ko-KR" dirty="0" smtClean="0"/>
          </a:p>
          <a:p>
            <a:pPr defTabSz="995363" latinLnBrk="0">
              <a:lnSpc>
                <a:spcPct val="150000"/>
              </a:lnSpc>
              <a:spcBef>
                <a:spcPct val="0"/>
              </a:spcBef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의료과실에 대한 입증문제</a:t>
            </a:r>
            <a:endParaRPr lang="en-US" altLang="ko-KR" dirty="0" smtClean="0"/>
          </a:p>
          <a:p>
            <a:pPr defTabSz="995363" latinLnBrk="0">
              <a:lnSpc>
                <a:spcPct val="150000"/>
              </a:lnSpc>
              <a:spcBef>
                <a:spcPct val="0"/>
              </a:spcBef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진료기록의 중요성</a:t>
            </a:r>
            <a:endParaRPr lang="en-US" altLang="ko-KR" dirty="0" smtClean="0"/>
          </a:p>
          <a:p>
            <a:pPr defTabSz="995363" latinLnBrk="0">
              <a:lnSpc>
                <a:spcPct val="150000"/>
              </a:lnSpc>
              <a:spcBef>
                <a:spcPct val="0"/>
              </a:spcBef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마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설명의무의 유형별 내용</a:t>
            </a:r>
            <a:endParaRPr lang="en-US" altLang="ko-KR" dirty="0" smtClean="0"/>
          </a:p>
          <a:p>
            <a:pPr defTabSz="995363" latinLnBrk="0">
              <a:lnSpc>
                <a:spcPct val="150000"/>
              </a:lnSpc>
              <a:spcBef>
                <a:spcPct val="0"/>
              </a:spcBef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바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진료방해 행위에 대한 대처방안</a:t>
            </a:r>
            <a:endParaRPr lang="en-US" altLang="ko-KR" dirty="0" smtClean="0"/>
          </a:p>
          <a:p>
            <a:pPr defTabSz="995363" latinLnBrk="0">
              <a:lnSpc>
                <a:spcPct val="120000"/>
              </a:lnSpc>
              <a:spcBef>
                <a:spcPct val="0"/>
              </a:spcBef>
            </a:pPr>
            <a:r>
              <a:rPr kumimoji="0" lang="en-US" altLang="ko-KR" sz="2000" dirty="0"/>
              <a:t> </a:t>
            </a:r>
            <a:r>
              <a:rPr kumimoji="0" lang="en-US" altLang="ko-KR" sz="2000" dirty="0" smtClean="0"/>
              <a:t>   </a:t>
            </a:r>
            <a:endParaRPr kumimoji="0" lang="ko-KR" altLang="en-US" sz="2000" dirty="0"/>
          </a:p>
          <a:p>
            <a:pPr defTabSz="995363" latinLnBrk="0">
              <a:lnSpc>
                <a:spcPct val="120000"/>
              </a:lnSpc>
              <a:spcBef>
                <a:spcPct val="0"/>
              </a:spcBef>
            </a:pPr>
            <a:r>
              <a:rPr kumimoji="0" lang="en-US" altLang="ko-KR" sz="2000" b="1" dirty="0" smtClean="0"/>
              <a:t>Ⅱ.  </a:t>
            </a:r>
            <a:r>
              <a:rPr lang="ko-KR" altLang="en-US" sz="2000" b="1" dirty="0" smtClean="0"/>
              <a:t>의료분쟁의 대처방안</a:t>
            </a:r>
            <a:endParaRPr lang="en-US" altLang="ko-KR" sz="2000" b="1" dirty="0" smtClean="0"/>
          </a:p>
          <a:p>
            <a:pPr defTabSz="995363" latinLnBrk="0">
              <a:lnSpc>
                <a:spcPct val="120000"/>
              </a:lnSpc>
              <a:spcBef>
                <a:spcPct val="0"/>
              </a:spcBef>
            </a:pPr>
            <a:endParaRPr kumimoji="0" lang="en-US" altLang="ko-KR" dirty="0"/>
          </a:p>
          <a:p>
            <a:pPr defTabSz="995363" latinLnBrk="0">
              <a:lnSpc>
                <a:spcPct val="120000"/>
              </a:lnSpc>
              <a:spcBef>
                <a:spcPct val="0"/>
              </a:spcBef>
            </a:pPr>
            <a:r>
              <a:rPr lang="en-US" altLang="ko-KR" dirty="0" smtClean="0"/>
              <a:t>      </a:t>
            </a:r>
            <a:endParaRPr kumimoji="0" lang="ko-KR" alt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628775" y="799804"/>
            <a:ext cx="1032334" cy="492443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med"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00000"/>
              </a:lnSpc>
              <a:buSzPct val="90000"/>
              <a:buFont typeface="Wingdings" pitchFamily="2" charset="2"/>
              <a:buNone/>
            </a:pPr>
            <a:r>
              <a:rPr lang="ko-KR" altLang="en-US" sz="3200" b="1" dirty="0">
                <a:latin typeface="Arial" charset="0"/>
              </a:rPr>
              <a:t>目  次</a:t>
            </a: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gray">
          <a:xfrm>
            <a:off x="1295400" y="1388766"/>
            <a:ext cx="7696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020022" y="2922090"/>
            <a:ext cx="7143800" cy="393954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1</a:t>
            </a:r>
            <a:r>
              <a:rPr lang="ko-KR" altLang="en-US" sz="1500" dirty="0" smtClean="0">
                <a:latin typeface="+mn-ea"/>
              </a:rPr>
              <a:t>심 재판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1500" dirty="0">
              <a:latin typeface="+mn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500" dirty="0" smtClean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과거 통계상 통상의 소송에 비해 </a:t>
            </a:r>
            <a:r>
              <a:rPr lang="ko-KR" altLang="en-US" sz="1500" dirty="0" err="1" smtClean="0">
                <a:latin typeface="+mn-ea"/>
              </a:rPr>
              <a:t>항소율이</a:t>
            </a:r>
            <a:r>
              <a:rPr lang="ko-KR" altLang="en-US" sz="1500" dirty="0" smtClean="0">
                <a:latin typeface="+mn-ea"/>
              </a:rPr>
              <a:t> 낮았으나 </a:t>
            </a:r>
            <a:r>
              <a:rPr lang="ko-KR" altLang="en-US" sz="1500" b="1" u="sng" dirty="0" smtClean="0">
                <a:latin typeface="+mn-ea"/>
              </a:rPr>
              <a:t>최근 </a:t>
            </a:r>
            <a:r>
              <a:rPr lang="ko-KR" altLang="en-US" sz="1500" b="1" u="sng" dirty="0" err="1" smtClean="0">
                <a:latin typeface="+mn-ea"/>
              </a:rPr>
              <a:t>항소율</a:t>
            </a:r>
            <a:r>
              <a:rPr lang="ko-KR" altLang="en-US" sz="1500" b="1" u="sng" dirty="0" smtClean="0">
                <a:latin typeface="+mn-ea"/>
              </a:rPr>
              <a:t> 높아짐</a:t>
            </a:r>
            <a:endParaRPr lang="en-US" altLang="ko-KR" sz="1500" b="1" u="sng" dirty="0" smtClean="0">
              <a:latin typeface="+mn-ea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altLang="ko-KR" sz="1500" dirty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형사사건의 경우 매년 </a:t>
            </a:r>
            <a:r>
              <a:rPr lang="en-US" altLang="ko-KR" sz="1500" dirty="0" smtClean="0">
                <a:latin typeface="+mn-ea"/>
              </a:rPr>
              <a:t>500</a:t>
            </a:r>
            <a:r>
              <a:rPr lang="ko-KR" altLang="en-US" sz="1500" dirty="0" smtClean="0">
                <a:latin typeface="+mn-ea"/>
              </a:rPr>
              <a:t>건 정도 고소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(</a:t>
            </a:r>
            <a:r>
              <a:rPr lang="ko-KR" altLang="en-US" sz="1500" dirty="0" smtClean="0">
                <a:latin typeface="+mn-ea"/>
              </a:rPr>
              <a:t>실제 </a:t>
            </a:r>
            <a:r>
              <a:rPr lang="ko-KR" altLang="en-US" sz="1500" dirty="0" err="1" smtClean="0">
                <a:latin typeface="+mn-ea"/>
              </a:rPr>
              <a:t>기소율은</a:t>
            </a:r>
            <a:r>
              <a:rPr lang="ko-KR" altLang="en-US" sz="1500" dirty="0" smtClean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10% </a:t>
            </a:r>
            <a:r>
              <a:rPr lang="ko-KR" altLang="en-US" sz="1500" dirty="0" smtClean="0">
                <a:latin typeface="+mn-ea"/>
              </a:rPr>
              <a:t>미만이며</a:t>
            </a:r>
            <a:r>
              <a:rPr lang="en-US" altLang="ko-KR" sz="1500" dirty="0" smtClean="0">
                <a:latin typeface="+mn-ea"/>
              </a:rPr>
              <a:t>,</a:t>
            </a:r>
            <a:r>
              <a:rPr lang="ko-KR" altLang="en-US" sz="1500" dirty="0" smtClean="0">
                <a:latin typeface="+mn-ea"/>
              </a:rPr>
              <a:t> 대부분의 경우 </a:t>
            </a:r>
            <a:r>
              <a:rPr lang="ko-KR" altLang="en-US" sz="1500" dirty="0" err="1" smtClean="0">
                <a:latin typeface="+mn-ea"/>
              </a:rPr>
              <a:t>약식기소되어</a:t>
            </a:r>
            <a:r>
              <a:rPr lang="ko-KR" altLang="en-US" sz="1500" dirty="0" smtClean="0">
                <a:latin typeface="+mn-ea"/>
              </a:rPr>
              <a:t> 벌금형 선고</a:t>
            </a:r>
            <a:r>
              <a:rPr lang="en-US" altLang="ko-KR" sz="1500" dirty="0" smtClean="0">
                <a:latin typeface="+mn-ea"/>
              </a:rPr>
              <a:t>)</a:t>
            </a:r>
          </a:p>
          <a:p>
            <a:pPr>
              <a:lnSpc>
                <a:spcPts val="24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</a:t>
            </a:r>
            <a:r>
              <a:rPr lang="ko-KR" altLang="en-US" sz="1500" dirty="0" smtClean="0">
                <a:latin typeface="+mn-ea"/>
              </a:rPr>
              <a:t>우리나라의 경우</a:t>
            </a:r>
            <a:r>
              <a:rPr lang="en-US" altLang="ko-KR" sz="1500" dirty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분쟁 해결의 메커니즘의 부재로 인해 상당부분 폭행과 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</a:t>
            </a:r>
            <a:r>
              <a:rPr lang="ko-KR" altLang="en-US" sz="1500" dirty="0" smtClean="0">
                <a:latin typeface="+mn-ea"/>
              </a:rPr>
              <a:t>협박으로 화해되는 경향이 많음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altLang="ko-KR" sz="1500" dirty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법원은 의료사건의 판단에 있어 의료행위가 일상의학적 실천상 요구되는 통상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</a:t>
            </a:r>
            <a:r>
              <a:rPr lang="ko-KR" altLang="en-US" sz="1500" dirty="0" smtClean="0">
                <a:latin typeface="+mn-ea"/>
              </a:rPr>
              <a:t>의 수준에 비추어 주의의무 위반 즉 과실여부와 설명의무위반여부를 판단기준</a:t>
            </a:r>
            <a:endParaRPr lang="en-US" altLang="ko-KR" sz="1500" dirty="0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en-US" altLang="ko-KR" sz="1500" dirty="0" smtClean="0">
                <a:latin typeface="+mn-ea"/>
              </a:rPr>
              <a:t>   </a:t>
            </a:r>
            <a:r>
              <a:rPr lang="ko-KR" altLang="en-US" sz="1500" dirty="0" smtClean="0">
                <a:latin typeface="+mn-ea"/>
              </a:rPr>
              <a:t>으로 삼고 있음</a:t>
            </a:r>
            <a:endParaRPr lang="en-US" altLang="ko-KR" sz="1500" dirty="0" smtClean="0">
              <a:latin typeface="+mn-ea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377344" y="2944227"/>
            <a:ext cx="3286148" cy="8630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693"/>
          <p:cNvSpPr>
            <a:spLocks noChangeArrowheads="1"/>
          </p:cNvSpPr>
          <p:nvPr/>
        </p:nvSpPr>
        <p:spPr bwMode="auto">
          <a:xfrm>
            <a:off x="266163" y="86706"/>
            <a:ext cx="8624918" cy="518782"/>
          </a:xfrm>
          <a:prstGeom prst="rect">
            <a:avLst/>
          </a:prstGeom>
          <a:gradFill rotWithShape="0">
            <a:gsLst>
              <a:gs pos="0">
                <a:srgbClr val="003399"/>
              </a:gs>
              <a:gs pos="100000">
                <a:srgbClr val="3399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 anchor="ctr"/>
          <a:lstStyle/>
          <a:p>
            <a:pPr algn="l">
              <a:spcBef>
                <a:spcPct val="0"/>
              </a:spcBef>
            </a:pPr>
            <a:r>
              <a:rPr lang="en-US" altLang="ko-KR" sz="2400" dirty="0">
                <a:solidFill>
                  <a:schemeClr val="bg1"/>
                </a:solidFill>
              </a:rPr>
              <a:t>   Ⅰ.</a:t>
            </a:r>
            <a:r>
              <a:rPr lang="en-US" altLang="ko-KR" sz="2400" b="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의료분쟁의 현황</a:t>
            </a:r>
            <a:r>
              <a:rPr lang="ko-KR" altLang="en-US" sz="2400" b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816" y="67109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가</a:t>
            </a:r>
            <a:r>
              <a:rPr lang="en-US" altLang="ko-KR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우리나라  의료소송의 발생실태</a:t>
            </a:r>
            <a:endParaRPr lang="ko-KR" altLang="en-US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2491247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나</a:t>
            </a:r>
            <a:r>
              <a:rPr lang="en-US" altLang="ko-KR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법원의 의료사건  심리절차 개요</a:t>
            </a:r>
            <a:endParaRPr lang="ko-KR" altLang="en-US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1004936"/>
            <a:ext cx="7143800" cy="1477328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500" dirty="0" smtClean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전국민 의료보험 시행된 </a:t>
            </a:r>
            <a:r>
              <a:rPr lang="en-US" altLang="ko-KR" sz="1500" dirty="0" smtClean="0">
                <a:latin typeface="+mn-ea"/>
              </a:rPr>
              <a:t>1989</a:t>
            </a:r>
            <a:r>
              <a:rPr lang="ko-KR" altLang="en-US" sz="1500" dirty="0" smtClean="0">
                <a:latin typeface="+mn-ea"/>
              </a:rPr>
              <a:t>년 </a:t>
            </a:r>
            <a:r>
              <a:rPr lang="en-US" altLang="ko-KR" sz="1500" dirty="0" smtClean="0">
                <a:latin typeface="+mn-ea"/>
              </a:rPr>
              <a:t>69</a:t>
            </a:r>
            <a:r>
              <a:rPr lang="ko-KR" altLang="en-US" sz="1500" dirty="0" smtClean="0">
                <a:latin typeface="+mn-ea"/>
              </a:rPr>
              <a:t>건 발생이후 연평균 </a:t>
            </a:r>
            <a:r>
              <a:rPr lang="en-US" altLang="ko-KR" sz="1500" dirty="0" smtClean="0">
                <a:latin typeface="+mn-ea"/>
              </a:rPr>
              <a:t>38% </a:t>
            </a:r>
            <a:r>
              <a:rPr lang="ko-KR" altLang="en-US" sz="1500" dirty="0" smtClean="0">
                <a:latin typeface="+mn-ea"/>
              </a:rPr>
              <a:t>증가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500" dirty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최근 매년 </a:t>
            </a:r>
            <a:r>
              <a:rPr lang="en-US" altLang="ko-KR" sz="1500" dirty="0" smtClean="0">
                <a:latin typeface="+mn-ea"/>
              </a:rPr>
              <a:t>100</a:t>
            </a:r>
            <a:r>
              <a:rPr lang="ko-KR" altLang="en-US" sz="1500" dirty="0" smtClean="0">
                <a:latin typeface="+mn-ea"/>
              </a:rPr>
              <a:t>건 이상 늘어나고 있는 실정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500" dirty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손해배상금액이 고액화 되고 있음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(</a:t>
            </a:r>
            <a:r>
              <a:rPr lang="ko-KR" altLang="en-US" sz="1500" dirty="0" smtClean="0">
                <a:latin typeface="+mn-ea"/>
              </a:rPr>
              <a:t>경제발전에 따른 소득증가에 기인하는 것으로 불가피한 현상</a:t>
            </a:r>
            <a:r>
              <a:rPr lang="en-US" altLang="ko-KR" sz="1500" dirty="0" smtClean="0">
                <a:latin typeface="+mn-ea"/>
              </a:rPr>
              <a:t>)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422215" y="3131378"/>
            <a:ext cx="909581" cy="2555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소송기간</a:t>
            </a:r>
            <a:endParaRPr lang="ko-KR" altLang="en-US" sz="1300" dirty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422215" y="3405458"/>
            <a:ext cx="909581" cy="215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dirty="0" err="1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인용</a:t>
            </a:r>
            <a:r>
              <a:rPr lang="ko-KR" altLang="en-US" sz="1300" dirty="0" err="1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율</a:t>
            </a:r>
            <a:endParaRPr lang="ko-KR" altLang="en-US" sz="1300" dirty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364995" y="3105620"/>
            <a:ext cx="1084051" cy="288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6.6</a:t>
            </a:r>
            <a:r>
              <a:rPr lang="ko-KR" altLang="en-US" sz="13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개월</a:t>
            </a:r>
            <a:endParaRPr lang="ko-KR" altLang="en-US" sz="1300" dirty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364995" y="3353942"/>
            <a:ext cx="1084051" cy="248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63%</a:t>
            </a:r>
            <a:endParaRPr lang="ko-KR" altLang="en-US" sz="1300" dirty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464339" y="3328183"/>
            <a:ext cx="959890" cy="287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63%</a:t>
            </a:r>
            <a:endParaRPr lang="ko-KR" altLang="en-US" sz="1300" dirty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464339" y="3092739"/>
            <a:ext cx="959890" cy="288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18</a:t>
            </a:r>
            <a:r>
              <a:rPr lang="ko-KR" altLang="en-US" sz="13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개월</a:t>
            </a:r>
            <a:endParaRPr lang="ko-KR" altLang="en-US" sz="1300" dirty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362581" y="2845626"/>
            <a:ext cx="1086465" cy="2555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u="sng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통상의 소송</a:t>
            </a:r>
            <a:endParaRPr lang="ko-KR" altLang="en-US" sz="1300" u="sng" dirty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461925" y="2845625"/>
            <a:ext cx="962304" cy="2555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u="sng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의료소송</a:t>
            </a:r>
            <a:endParaRPr lang="ko-KR" altLang="en-US" sz="1300" u="sng" dirty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86446" y="3540282"/>
            <a:ext cx="2786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latin typeface="바탕" pitchFamily="18" charset="-127"/>
                <a:ea typeface="바탕" pitchFamily="18" charset="-127"/>
              </a:rPr>
              <a:t>＊</a:t>
            </a:r>
            <a:r>
              <a:rPr lang="ko-KR" altLang="en-US" sz="1200" dirty="0" err="1" smtClean="0">
                <a:latin typeface="바탕" pitchFamily="18" charset="-127"/>
                <a:ea typeface="바탕" pitchFamily="18" charset="-127"/>
              </a:rPr>
              <a:t>인용율</a:t>
            </a:r>
            <a:r>
              <a:rPr lang="ko-KR" altLang="en-US" sz="12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12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1200" dirty="0" smtClean="0">
                <a:latin typeface="바탕" pitchFamily="18" charset="-127"/>
                <a:ea typeface="바탕" pitchFamily="18" charset="-127"/>
              </a:rPr>
              <a:t>전부</a:t>
            </a:r>
            <a:r>
              <a:rPr lang="en-US" altLang="ko-KR" sz="1200" dirty="0" smtClean="0">
                <a:latin typeface="바탕" pitchFamily="18" charset="-127"/>
                <a:ea typeface="바탕" pitchFamily="18" charset="-127"/>
              </a:rPr>
              <a:t>/ </a:t>
            </a:r>
            <a:r>
              <a:rPr lang="ko-KR" altLang="en-US" sz="1200" dirty="0" smtClean="0">
                <a:latin typeface="바탕" pitchFamily="18" charset="-127"/>
                <a:ea typeface="바탕" pitchFamily="18" charset="-127"/>
              </a:rPr>
              <a:t>일부인용 포함</a:t>
            </a:r>
            <a:endParaRPr lang="ko-KR" altLang="en-US" sz="12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3"/>
          <p:cNvSpPr>
            <a:spLocks noChangeArrowheads="1"/>
          </p:cNvSpPr>
          <p:nvPr/>
        </p:nvSpPr>
        <p:spPr bwMode="auto">
          <a:xfrm>
            <a:off x="266163" y="267012"/>
            <a:ext cx="8624918" cy="518782"/>
          </a:xfrm>
          <a:prstGeom prst="rect">
            <a:avLst/>
          </a:prstGeom>
          <a:gradFill rotWithShape="0">
            <a:gsLst>
              <a:gs pos="0">
                <a:srgbClr val="003399"/>
              </a:gs>
              <a:gs pos="100000">
                <a:srgbClr val="3399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 anchor="ctr"/>
          <a:lstStyle/>
          <a:p>
            <a:pPr algn="l">
              <a:spcBef>
                <a:spcPct val="0"/>
              </a:spcBef>
            </a:pPr>
            <a:r>
              <a:rPr lang="en-US" altLang="ko-KR" sz="2400" dirty="0">
                <a:solidFill>
                  <a:schemeClr val="bg1"/>
                </a:solidFill>
              </a:rPr>
              <a:t>   Ⅰ.</a:t>
            </a:r>
            <a:r>
              <a:rPr lang="en-US" altLang="ko-KR" sz="2400" b="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의료분쟁의 현황 </a:t>
            </a:r>
            <a:r>
              <a:rPr lang="en-US" altLang="ko-KR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_ </a:t>
            </a:r>
            <a:r>
              <a:rPr lang="ko-KR" altLang="en-US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계속</a:t>
            </a:r>
            <a:r>
              <a:rPr lang="ko-KR" altLang="en-US" sz="2400" b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816" y="864275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다</a:t>
            </a:r>
            <a:r>
              <a:rPr lang="en-US" altLang="ko-KR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의료과실에 대한 입증문제</a:t>
            </a:r>
            <a:endParaRPr lang="ko-KR" altLang="en-US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236758"/>
            <a:ext cx="7143800" cy="5401479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500" dirty="0" smtClean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손해배상책임 조건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</a:t>
            </a:r>
            <a:r>
              <a:rPr lang="ko-KR" altLang="en-US" sz="1500" dirty="0" smtClean="0">
                <a:latin typeface="+mn-ea"/>
              </a:rPr>
              <a:t>① 진료계약상 급부의무인 의료행위의 과실 있고</a:t>
            </a:r>
            <a:r>
              <a:rPr lang="en-US" altLang="ko-KR" sz="1500" dirty="0" smtClean="0">
                <a:latin typeface="+mn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</a:t>
            </a:r>
            <a:r>
              <a:rPr lang="ko-KR" altLang="en-US" sz="1500" dirty="0" smtClean="0">
                <a:latin typeface="+mn-ea"/>
              </a:rPr>
              <a:t>② 그 과실과 </a:t>
            </a:r>
            <a:r>
              <a:rPr lang="ko-KR" altLang="en-US" sz="1500" dirty="0" err="1" smtClean="0">
                <a:latin typeface="+mn-ea"/>
              </a:rPr>
              <a:t>악결</a:t>
            </a:r>
            <a:r>
              <a:rPr lang="ko-KR" altLang="en-US" sz="1500" dirty="0" smtClean="0">
                <a:latin typeface="+mn-ea"/>
              </a:rPr>
              <a:t> 사이에 인과관계가 인정되어야 함</a:t>
            </a:r>
            <a:r>
              <a:rPr lang="en-US" altLang="ko-KR" sz="1500" dirty="0" smtClean="0">
                <a:latin typeface="+mn-ea"/>
              </a:rPr>
              <a:t>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altLang="ko-KR" sz="1500" dirty="0">
                <a:latin typeface="+mn-ea"/>
              </a:rPr>
              <a:t> </a:t>
            </a:r>
            <a:r>
              <a:rPr lang="ko-KR" altLang="en-US" sz="1500" b="1" dirty="0" smtClean="0">
                <a:latin typeface="+mn-ea"/>
              </a:rPr>
              <a:t>의료과실에 대한 입증책임 </a:t>
            </a:r>
            <a:r>
              <a:rPr lang="ko-KR" altLang="en-US" sz="1500" dirty="0" smtClean="0">
                <a:latin typeface="+mn-ea"/>
              </a:rPr>
              <a:t>→ 민사소송의 </a:t>
            </a:r>
            <a:r>
              <a:rPr lang="ko-KR" altLang="en-US" sz="1500" b="1" u="sng" dirty="0" smtClean="0">
                <a:latin typeface="+mn-ea"/>
              </a:rPr>
              <a:t>원칙상 원고인 </a:t>
            </a:r>
            <a:r>
              <a:rPr lang="ko-KR" altLang="en-US" sz="1500" b="1" u="sng" dirty="0" err="1" smtClean="0">
                <a:latin typeface="+mn-ea"/>
              </a:rPr>
              <a:t>환자측에</a:t>
            </a:r>
            <a:r>
              <a:rPr lang="ko-KR" altLang="en-US" sz="1500" b="1" u="sng" dirty="0" smtClean="0">
                <a:latin typeface="+mn-ea"/>
              </a:rPr>
              <a:t> 있음</a:t>
            </a:r>
            <a:endParaRPr lang="en-US" altLang="ko-KR" sz="1500" b="1" u="sng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b="1" dirty="0">
                <a:latin typeface="+mn-ea"/>
              </a:rPr>
              <a:t> </a:t>
            </a:r>
            <a:r>
              <a:rPr lang="en-US" altLang="ko-KR" sz="1500" b="1" dirty="0" smtClean="0">
                <a:latin typeface="+mn-ea"/>
              </a:rPr>
              <a:t>   </a:t>
            </a:r>
            <a:r>
              <a:rPr lang="en-US" altLang="ko-KR" sz="1500" dirty="0" smtClean="0">
                <a:latin typeface="+mn-ea"/>
              </a:rPr>
              <a:t>(</a:t>
            </a:r>
            <a:r>
              <a:rPr lang="ko-KR" altLang="en-US" sz="1500" dirty="0" smtClean="0">
                <a:latin typeface="+mn-ea"/>
              </a:rPr>
              <a:t>다만</a:t>
            </a:r>
            <a:r>
              <a:rPr lang="en-US" altLang="ko-KR" sz="1500" dirty="0" smtClean="0">
                <a:latin typeface="+mn-ea"/>
              </a:rPr>
              <a:t>, </a:t>
            </a:r>
            <a:r>
              <a:rPr lang="ko-KR" altLang="en-US" sz="1500" dirty="0" smtClean="0">
                <a:latin typeface="+mn-ea"/>
              </a:rPr>
              <a:t>법원은 의료행위가 전문적 분야로 일반인이 그 내용을 알지 못하고 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b="1" dirty="0">
                <a:latin typeface="+mn-ea"/>
              </a:rPr>
              <a:t> </a:t>
            </a:r>
            <a:r>
              <a:rPr lang="en-US" altLang="ko-KR" sz="1500" b="1" dirty="0" smtClean="0">
                <a:latin typeface="+mn-ea"/>
              </a:rPr>
              <a:t>    </a:t>
            </a:r>
            <a:r>
              <a:rPr lang="ko-KR" altLang="en-US" sz="1500" dirty="0" smtClean="0">
                <a:latin typeface="+mn-ea"/>
              </a:rPr>
              <a:t>유일한 증거라 할 수 있는 진료기록이 의료진에 의해 작성</a:t>
            </a:r>
            <a:r>
              <a:rPr lang="en-US" altLang="ko-KR" sz="1500" dirty="0" smtClean="0">
                <a:latin typeface="+mn-ea"/>
              </a:rPr>
              <a:t>, </a:t>
            </a:r>
            <a:r>
              <a:rPr lang="ko-KR" altLang="en-US" sz="1500" dirty="0" smtClean="0">
                <a:latin typeface="+mn-ea"/>
              </a:rPr>
              <a:t>보관된다는 증거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b="1" dirty="0">
                <a:latin typeface="+mn-ea"/>
              </a:rPr>
              <a:t> </a:t>
            </a:r>
            <a:r>
              <a:rPr lang="en-US" altLang="ko-KR" sz="1500" b="1" dirty="0" smtClean="0">
                <a:latin typeface="+mn-ea"/>
              </a:rPr>
              <a:t>    </a:t>
            </a:r>
            <a:r>
              <a:rPr lang="ko-KR" altLang="en-US" sz="1500" dirty="0" smtClean="0">
                <a:latin typeface="+mn-ea"/>
              </a:rPr>
              <a:t>편중 현실에 비추어 그 입증책임을 감경하여 개연성이론</a:t>
            </a:r>
            <a:r>
              <a:rPr lang="en-US" altLang="ko-KR" sz="1500" dirty="0" smtClean="0">
                <a:latin typeface="+mn-ea"/>
              </a:rPr>
              <a:t>, </a:t>
            </a:r>
            <a:r>
              <a:rPr lang="ko-KR" altLang="en-US" sz="1500" dirty="0" err="1" smtClean="0">
                <a:latin typeface="+mn-ea"/>
              </a:rPr>
              <a:t>사실상추정이론</a:t>
            </a:r>
            <a:r>
              <a:rPr lang="en-US" altLang="ko-KR" sz="1500" dirty="0" smtClean="0">
                <a:latin typeface="+mn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sz="1500" b="1" dirty="0">
                <a:latin typeface="+mn-ea"/>
              </a:rPr>
              <a:t> </a:t>
            </a:r>
            <a:r>
              <a:rPr lang="en-US" altLang="ko-KR" sz="1500" b="1" dirty="0" smtClean="0">
                <a:latin typeface="+mn-ea"/>
              </a:rPr>
              <a:t>    </a:t>
            </a:r>
            <a:r>
              <a:rPr lang="ko-KR" altLang="en-US" sz="1500" dirty="0" smtClean="0">
                <a:latin typeface="+mn-ea"/>
              </a:rPr>
              <a:t>간접반증이론 등을 적극적으로 적용하고 있는 상황</a:t>
            </a:r>
            <a:r>
              <a:rPr lang="en-US" altLang="ko-KR" sz="1500" dirty="0" smtClean="0">
                <a:latin typeface="+mn-ea"/>
              </a:rPr>
              <a:t>)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altLang="ko-KR" sz="1500" b="1" dirty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법원은 위와 같은 견지에서 원고인 </a:t>
            </a:r>
            <a:r>
              <a:rPr lang="ko-KR" altLang="en-US" sz="1500" dirty="0" err="1" smtClean="0">
                <a:latin typeface="+mn-ea"/>
              </a:rPr>
              <a:t>환자측에서</a:t>
            </a:r>
            <a:r>
              <a:rPr lang="ko-KR" altLang="en-US" sz="1500" dirty="0" smtClean="0">
                <a:latin typeface="+mn-ea"/>
              </a:rPr>
              <a:t> 과실을 주장</a:t>
            </a:r>
            <a:r>
              <a:rPr lang="en-US" altLang="ko-KR" sz="1500" dirty="0" smtClean="0">
                <a:latin typeface="+mn-ea"/>
              </a:rPr>
              <a:t>, </a:t>
            </a:r>
            <a:r>
              <a:rPr lang="ko-KR" altLang="en-US" sz="1500" dirty="0" smtClean="0">
                <a:latin typeface="+mn-ea"/>
              </a:rPr>
              <a:t>입증하도록 하고</a:t>
            </a:r>
            <a:endParaRPr lang="en-US" altLang="ko-KR" sz="1500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</a:t>
            </a:r>
            <a:r>
              <a:rPr lang="ko-KR" altLang="en-US" sz="1500" dirty="0" smtClean="0">
                <a:latin typeface="+mn-ea"/>
              </a:rPr>
              <a:t>인과관계에 대하여는 사실상 추정된다고 </a:t>
            </a:r>
            <a:r>
              <a:rPr lang="ko-KR" altLang="en-US" sz="1500" dirty="0" err="1" smtClean="0">
                <a:latin typeface="+mn-ea"/>
              </a:rPr>
              <a:t>일응</a:t>
            </a:r>
            <a:r>
              <a:rPr lang="ko-KR" altLang="en-US" sz="1500" dirty="0" smtClean="0">
                <a:latin typeface="+mn-ea"/>
              </a:rPr>
              <a:t> 인정하면서 </a:t>
            </a:r>
            <a:r>
              <a:rPr lang="ko-KR" altLang="en-US" sz="1500" b="1" u="sng" dirty="0" smtClean="0">
                <a:latin typeface="+mn-ea"/>
              </a:rPr>
              <a:t>피고로 하여금 인과                                                                   </a:t>
            </a:r>
            <a:endParaRPr lang="en-US" altLang="ko-KR" sz="1500" b="1" u="sng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500" b="1" dirty="0">
                <a:latin typeface="+mn-ea"/>
              </a:rPr>
              <a:t> </a:t>
            </a:r>
            <a:r>
              <a:rPr lang="en-US" altLang="ko-KR" sz="1500" b="1" dirty="0" smtClean="0">
                <a:latin typeface="+mn-ea"/>
              </a:rPr>
              <a:t>  </a:t>
            </a:r>
            <a:r>
              <a:rPr lang="ko-KR" altLang="en-US" sz="1500" b="1" u="sng" dirty="0" smtClean="0">
                <a:latin typeface="+mn-ea"/>
              </a:rPr>
              <a:t>관계의 단절을 입증토록 함</a:t>
            </a:r>
            <a:r>
              <a:rPr lang="en-US" altLang="ko-KR" sz="1500" b="1" u="sng" dirty="0" smtClean="0">
                <a:latin typeface="+mn-ea"/>
              </a:rPr>
              <a:t>.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altLang="ko-KR" sz="1500" dirty="0" smtClean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피고측 진료기록의 </a:t>
            </a:r>
            <a:r>
              <a:rPr lang="ko-KR" altLang="en-US" sz="1500" dirty="0" err="1" smtClean="0">
                <a:latin typeface="+mn-ea"/>
              </a:rPr>
              <a:t>진정성</a:t>
            </a:r>
            <a:r>
              <a:rPr lang="ko-KR" altLang="en-US" sz="1500" dirty="0" smtClean="0">
                <a:latin typeface="+mn-ea"/>
              </a:rPr>
              <a:t> 문제</a:t>
            </a:r>
            <a:r>
              <a:rPr lang="en-US" altLang="ko-KR" sz="1500" dirty="0" smtClean="0">
                <a:latin typeface="+mn-ea"/>
              </a:rPr>
              <a:t>(</a:t>
            </a:r>
            <a:r>
              <a:rPr lang="ko-KR" altLang="en-US" sz="1500" dirty="0" smtClean="0">
                <a:latin typeface="+mn-ea"/>
              </a:rPr>
              <a:t>위</a:t>
            </a:r>
            <a:r>
              <a:rPr lang="en-US" altLang="ko-KR" sz="1500" dirty="0" smtClean="0">
                <a:latin typeface="+mn-ea"/>
              </a:rPr>
              <a:t>,</a:t>
            </a:r>
            <a:r>
              <a:rPr lang="ko-KR" altLang="en-US" sz="1500" dirty="0" smtClean="0">
                <a:latin typeface="+mn-ea"/>
              </a:rPr>
              <a:t>변조</a:t>
            </a:r>
            <a:r>
              <a:rPr lang="en-US" altLang="ko-KR" sz="1500" dirty="0" smtClean="0">
                <a:latin typeface="+mn-ea"/>
              </a:rPr>
              <a:t>)</a:t>
            </a:r>
            <a:r>
              <a:rPr lang="ko-KR" altLang="en-US" sz="1500" dirty="0" smtClean="0">
                <a:latin typeface="+mn-ea"/>
              </a:rPr>
              <a:t>가 인정되는 경우에는 입증방해행위로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</a:t>
            </a:r>
            <a:r>
              <a:rPr lang="ko-KR" altLang="en-US" sz="1500" dirty="0" smtClean="0">
                <a:latin typeface="+mn-ea"/>
              </a:rPr>
              <a:t>과실 자체를 추정하고 있음</a:t>
            </a:r>
            <a:r>
              <a:rPr lang="en-US" altLang="ko-KR" sz="1500" dirty="0" smtClean="0">
                <a:latin typeface="+mn-ea"/>
              </a:rPr>
              <a:t>. </a:t>
            </a:r>
            <a:endParaRPr lang="en-US" altLang="ko-KR" sz="1500" dirty="0">
              <a:latin typeface="+mn-ea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altLang="ko-KR" sz="1500" dirty="0" smtClean="0">
                <a:latin typeface="+mn-ea"/>
              </a:rPr>
              <a:t> </a:t>
            </a:r>
            <a:r>
              <a:rPr lang="ko-KR" altLang="en-US" sz="1500" b="1" u="sng" dirty="0" smtClean="0">
                <a:latin typeface="+mn-ea"/>
              </a:rPr>
              <a:t>형사사건에 있어서는 전통적인 엄격입증책임주의 하에서 판단함</a:t>
            </a:r>
            <a:r>
              <a:rPr lang="en-US" altLang="ko-KR" sz="1500" b="1" u="sng" dirty="0" smtClean="0">
                <a:latin typeface="+mn-e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3"/>
          <p:cNvSpPr>
            <a:spLocks noChangeArrowheads="1"/>
          </p:cNvSpPr>
          <p:nvPr/>
        </p:nvSpPr>
        <p:spPr bwMode="auto">
          <a:xfrm>
            <a:off x="266163" y="267012"/>
            <a:ext cx="8624918" cy="518782"/>
          </a:xfrm>
          <a:prstGeom prst="rect">
            <a:avLst/>
          </a:prstGeom>
          <a:gradFill rotWithShape="0">
            <a:gsLst>
              <a:gs pos="0">
                <a:srgbClr val="003399"/>
              </a:gs>
              <a:gs pos="100000">
                <a:srgbClr val="3399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 anchor="ctr"/>
          <a:lstStyle/>
          <a:p>
            <a:pPr algn="l">
              <a:spcBef>
                <a:spcPct val="0"/>
              </a:spcBef>
            </a:pPr>
            <a:r>
              <a:rPr lang="en-US" altLang="ko-KR" sz="2400" dirty="0">
                <a:solidFill>
                  <a:schemeClr val="bg1"/>
                </a:solidFill>
              </a:rPr>
              <a:t>   Ⅰ.</a:t>
            </a:r>
            <a:r>
              <a:rPr lang="en-US" altLang="ko-KR" sz="2400" b="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의료분쟁의 현황 </a:t>
            </a:r>
            <a:r>
              <a:rPr lang="en-US" altLang="ko-KR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_ </a:t>
            </a:r>
            <a:r>
              <a:rPr lang="ko-KR" altLang="en-US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계속</a:t>
            </a:r>
            <a:r>
              <a:rPr lang="ko-KR" altLang="en-US" sz="2400" b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816" y="864275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라</a:t>
            </a:r>
            <a:r>
              <a:rPr lang="en-US" altLang="ko-KR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진료기록의 중요성</a:t>
            </a:r>
            <a:endParaRPr lang="ko-KR" altLang="en-US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236758"/>
            <a:ext cx="7643866" cy="55168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500" dirty="0" smtClean="0">
                <a:latin typeface="+mn-ea"/>
              </a:rPr>
              <a:t> </a:t>
            </a:r>
            <a:r>
              <a:rPr lang="ko-KR" altLang="en-US" sz="1500" dirty="0" smtClean="0">
                <a:latin typeface="+mn-ea"/>
              </a:rPr>
              <a:t>진료기록은 의료과실의 입증 및 판단에 있어 핵심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1500" dirty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1500" dirty="0">
              <a:latin typeface="+mn-ea"/>
            </a:endParaRPr>
          </a:p>
          <a:p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500" dirty="0" smtClean="0">
                <a:latin typeface="+mn-ea"/>
              </a:rPr>
              <a:t>진료기록에 관한 현실적 문제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- </a:t>
            </a:r>
            <a:r>
              <a:rPr lang="ko-KR" altLang="en-US" sz="1500" b="1" u="sng" dirty="0" smtClean="0">
                <a:latin typeface="+mn-ea"/>
              </a:rPr>
              <a:t>진료기록의 </a:t>
            </a:r>
            <a:r>
              <a:rPr lang="ko-KR" altLang="en-US" sz="1500" b="1" u="sng" dirty="0" err="1" smtClean="0">
                <a:latin typeface="+mn-ea"/>
              </a:rPr>
              <a:t>진정성</a:t>
            </a:r>
            <a:r>
              <a:rPr lang="ko-KR" altLang="en-US" sz="1500" b="1" u="sng" dirty="0" smtClean="0">
                <a:latin typeface="+mn-ea"/>
              </a:rPr>
              <a:t> 문제 </a:t>
            </a:r>
            <a:r>
              <a:rPr lang="en-US" altLang="ko-KR" sz="1500" dirty="0" smtClean="0">
                <a:latin typeface="+mn-ea"/>
              </a:rPr>
              <a:t>: </a:t>
            </a:r>
            <a:r>
              <a:rPr lang="ko-KR" altLang="en-US" sz="1500" dirty="0" smtClean="0">
                <a:latin typeface="+mn-ea"/>
              </a:rPr>
              <a:t>의료행위의 과정 또는 결과에서 예상치 못한 결과가 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  </a:t>
            </a:r>
            <a:r>
              <a:rPr lang="ko-KR" altLang="en-US" sz="1500" dirty="0" smtClean="0">
                <a:latin typeface="+mn-ea"/>
              </a:rPr>
              <a:t>발생하여 </a:t>
            </a:r>
            <a:r>
              <a:rPr lang="ko-KR" altLang="en-US" sz="1500" b="1" u="sng" dirty="0" err="1" smtClean="0">
                <a:latin typeface="+mn-ea"/>
              </a:rPr>
              <a:t>환자측에서</a:t>
            </a:r>
            <a:r>
              <a:rPr lang="ko-KR" altLang="en-US" sz="1500" b="1" u="sng" dirty="0" smtClean="0">
                <a:latin typeface="+mn-ea"/>
              </a:rPr>
              <a:t> 진료기록열람복사 요청에서부터 시작</a:t>
            </a:r>
            <a:endParaRPr lang="en-US" altLang="ko-KR" sz="1500" b="1" u="sng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  (</a:t>
            </a:r>
            <a:r>
              <a:rPr lang="ko-KR" altLang="en-US" sz="1500" dirty="0" smtClean="0">
                <a:latin typeface="+mn-ea"/>
              </a:rPr>
              <a:t>즉</a:t>
            </a:r>
            <a:r>
              <a:rPr lang="en-US" altLang="ko-KR" sz="1500" dirty="0" smtClean="0">
                <a:latin typeface="+mn-ea"/>
              </a:rPr>
              <a:t>, </a:t>
            </a:r>
            <a:r>
              <a:rPr lang="ko-KR" altLang="en-US" sz="1500" dirty="0" smtClean="0">
                <a:latin typeface="+mn-ea"/>
              </a:rPr>
              <a:t>진료기록이 아직 정리되지 못한 상태에서 열람 복사하여 수령한 이후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  </a:t>
            </a:r>
            <a:r>
              <a:rPr lang="ko-KR" altLang="en-US" sz="1500" dirty="0" smtClean="0">
                <a:latin typeface="+mn-ea"/>
              </a:rPr>
              <a:t>오기나 잘못된 내용에 대한 수정이 있는 경우 그러한 수정이 사실에 부합하는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  </a:t>
            </a:r>
            <a:r>
              <a:rPr lang="ko-KR" altLang="en-US" sz="1500" dirty="0" smtClean="0">
                <a:latin typeface="+mn-ea"/>
              </a:rPr>
              <a:t>것임에도 불구하고 위</a:t>
            </a:r>
            <a:r>
              <a:rPr lang="en-US" altLang="ko-KR" sz="1500" dirty="0" smtClean="0">
                <a:latin typeface="+mn-ea"/>
              </a:rPr>
              <a:t>,</a:t>
            </a:r>
            <a:r>
              <a:rPr lang="ko-KR" altLang="en-US" sz="1500" dirty="0" smtClean="0">
                <a:latin typeface="+mn-ea"/>
              </a:rPr>
              <a:t>변조의 문제가 발생하는 경우 있음</a:t>
            </a:r>
            <a:r>
              <a:rPr lang="en-US" altLang="ko-KR" sz="1500" dirty="0">
                <a:latin typeface="+mn-ea"/>
              </a:rPr>
              <a:t>)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- </a:t>
            </a:r>
            <a:r>
              <a:rPr lang="ko-KR" altLang="en-US" sz="1500" dirty="0" smtClean="0">
                <a:latin typeface="+mn-ea"/>
              </a:rPr>
              <a:t>현실적으로 진료기록이 즉시 정리되지 못하는 경우가 많음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en-US" altLang="ko-KR" sz="1500" dirty="0">
                <a:latin typeface="+mn-ea"/>
              </a:rPr>
              <a:t> </a:t>
            </a:r>
            <a:r>
              <a:rPr lang="en-US" altLang="ko-KR" sz="1500" dirty="0" smtClean="0">
                <a:latin typeface="+mn-ea"/>
              </a:rPr>
              <a:t>   - </a:t>
            </a:r>
            <a:r>
              <a:rPr lang="ko-KR" altLang="en-US" sz="1500" dirty="0" smtClean="0">
                <a:latin typeface="+mn-ea"/>
              </a:rPr>
              <a:t>따라서 </a:t>
            </a:r>
            <a:r>
              <a:rPr lang="ko-KR" altLang="en-US" sz="1500" b="1" u="sng" dirty="0" smtClean="0">
                <a:latin typeface="+mn-ea"/>
              </a:rPr>
              <a:t>의료분쟁 발생시 → 신속한 기록검토와 </a:t>
            </a:r>
            <a:r>
              <a:rPr lang="ko-KR" altLang="en-US" sz="1500" b="1" u="sng" dirty="0" err="1" smtClean="0">
                <a:latin typeface="+mn-ea"/>
              </a:rPr>
              <a:t>기억가능한</a:t>
            </a:r>
            <a:r>
              <a:rPr lang="ko-KR" altLang="en-US" sz="1500" b="1" u="sng" dirty="0" smtClean="0">
                <a:latin typeface="+mn-ea"/>
              </a:rPr>
              <a:t> </a:t>
            </a:r>
            <a:r>
              <a:rPr lang="ko-KR" altLang="en-US" sz="1500" b="1" u="sng" dirty="0" err="1" smtClean="0">
                <a:latin typeface="+mn-ea"/>
              </a:rPr>
              <a:t>범위내에서</a:t>
            </a:r>
            <a:r>
              <a:rPr lang="ko-KR" altLang="en-US" sz="1500" b="1" u="sng" dirty="0" smtClean="0">
                <a:latin typeface="+mn-ea"/>
              </a:rPr>
              <a:t> 정리필요</a:t>
            </a:r>
            <a:endParaRPr lang="en-US" altLang="ko-KR" sz="1500" b="1" u="sng" dirty="0" smtClean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3048" y="1727367"/>
            <a:ext cx="6929486" cy="1592744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300" dirty="0" smtClean="0">
                <a:latin typeface="바탕" pitchFamily="18" charset="-127"/>
                <a:ea typeface="바탕" pitchFamily="18" charset="-127"/>
              </a:rPr>
              <a:t>진료기록은 </a:t>
            </a:r>
            <a:r>
              <a:rPr lang="en-US" altLang="ko-KR" sz="1300" dirty="0" smtClean="0">
                <a:latin typeface="바탕" pitchFamily="18" charset="-127"/>
                <a:ea typeface="바탕" pitchFamily="18" charset="-127"/>
              </a:rPr>
              <a:t>“</a:t>
            </a:r>
            <a:r>
              <a:rPr lang="ko-KR" altLang="en-US" sz="1300" dirty="0" smtClean="0">
                <a:latin typeface="바탕" pitchFamily="18" charset="-127"/>
                <a:ea typeface="바탕" pitchFamily="18" charset="-127"/>
              </a:rPr>
              <a:t>환자의 상태와 치료의 경과에 관한 정보를 빠트리지 않고 정확하게 기록하여</a:t>
            </a:r>
            <a:endParaRPr lang="en-US" altLang="ko-KR" sz="1300" dirty="0" smtClean="0">
              <a:latin typeface="바탕" pitchFamily="18" charset="-127"/>
              <a:ea typeface="바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300" dirty="0" smtClean="0">
                <a:latin typeface="바탕" pitchFamily="18" charset="-127"/>
                <a:ea typeface="바탕" pitchFamily="18" charset="-127"/>
              </a:rPr>
              <a:t>그 이후의 계속되는 환자치료에 이용하도록 함과 아울러 다른 의료종사자에게 그 정보를 </a:t>
            </a:r>
            <a:endParaRPr lang="en-US" altLang="ko-KR" sz="1300" dirty="0" smtClean="0">
              <a:latin typeface="바탕" pitchFamily="18" charset="-127"/>
              <a:ea typeface="바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300" dirty="0">
                <a:latin typeface="바탕" pitchFamily="18" charset="-127"/>
                <a:ea typeface="바탕" pitchFamily="18" charset="-127"/>
              </a:rPr>
              <a:t>제</a:t>
            </a:r>
            <a:r>
              <a:rPr lang="ko-KR" altLang="en-US" sz="1300" dirty="0" smtClean="0">
                <a:latin typeface="바탕" pitchFamily="18" charset="-127"/>
                <a:ea typeface="바탕" pitchFamily="18" charset="-127"/>
              </a:rPr>
              <a:t>공하여 환자로 하여금 적정한 의료를 제공받을 수 있도록 하고</a:t>
            </a:r>
            <a:r>
              <a:rPr lang="en-US" altLang="ko-KR" sz="13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300" dirty="0" smtClean="0">
                <a:latin typeface="바탕" pitchFamily="18" charset="-127"/>
                <a:ea typeface="바탕" pitchFamily="18" charset="-127"/>
              </a:rPr>
              <a:t>의료행위가 종료된 이후에는 그 의료행위의 적정성을 판단하는 자료로 사용할 수 있도록 하기 위함이다</a:t>
            </a:r>
            <a:r>
              <a:rPr lang="en-US" altLang="ko-KR" sz="1300" dirty="0" smtClean="0">
                <a:latin typeface="바탕" pitchFamily="18" charset="-127"/>
                <a:ea typeface="바탕" pitchFamily="18" charset="-127"/>
              </a:rPr>
              <a:t>”</a:t>
            </a:r>
          </a:p>
          <a:p>
            <a:pPr>
              <a:lnSpc>
                <a:spcPct val="150000"/>
              </a:lnSpc>
            </a:pPr>
            <a:r>
              <a:rPr lang="en-US" altLang="ko-KR" sz="13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1300" dirty="0" smtClean="0">
                <a:latin typeface="바탕" pitchFamily="18" charset="-127"/>
                <a:ea typeface="바탕" pitchFamily="18" charset="-127"/>
              </a:rPr>
              <a:t>대법원 </a:t>
            </a:r>
            <a:r>
              <a:rPr lang="en-US" altLang="ko-KR" sz="1300" dirty="0" smtClean="0">
                <a:latin typeface="바탕" pitchFamily="18" charset="-127"/>
                <a:ea typeface="바탕" pitchFamily="18" charset="-127"/>
              </a:rPr>
              <a:t>1997. 8. 29. </a:t>
            </a:r>
            <a:r>
              <a:rPr lang="ko-KR" altLang="en-US" sz="1300" dirty="0" smtClean="0">
                <a:latin typeface="바탕" pitchFamily="18" charset="-127"/>
                <a:ea typeface="바탕" pitchFamily="18" charset="-127"/>
              </a:rPr>
              <a:t>선고 </a:t>
            </a:r>
            <a:r>
              <a:rPr lang="en-US" altLang="ko-KR" sz="1300" dirty="0" smtClean="0">
                <a:latin typeface="바탕" pitchFamily="18" charset="-127"/>
                <a:ea typeface="바탕" pitchFamily="18" charset="-127"/>
              </a:rPr>
              <a:t>97</a:t>
            </a:r>
            <a:r>
              <a:rPr lang="ko-KR" altLang="en-US" sz="1300" dirty="0" smtClean="0">
                <a:latin typeface="바탕" pitchFamily="18" charset="-127"/>
                <a:ea typeface="바탕" pitchFamily="18" charset="-127"/>
              </a:rPr>
              <a:t>도</a:t>
            </a:r>
            <a:r>
              <a:rPr lang="en-US" altLang="ko-KR" sz="1300" dirty="0" smtClean="0">
                <a:latin typeface="바탕" pitchFamily="18" charset="-127"/>
                <a:ea typeface="바탕" pitchFamily="18" charset="-127"/>
              </a:rPr>
              <a:t>1234</a:t>
            </a:r>
            <a:r>
              <a:rPr lang="ko-KR" altLang="en-US" sz="1300" dirty="0" smtClean="0">
                <a:latin typeface="바탕" pitchFamily="18" charset="-127"/>
                <a:ea typeface="바탕" pitchFamily="18" charset="-127"/>
              </a:rPr>
              <a:t>호 판결</a:t>
            </a:r>
            <a:r>
              <a:rPr lang="en-US" altLang="ko-KR" sz="1300" dirty="0" smtClean="0">
                <a:latin typeface="바탕" pitchFamily="18" charset="-127"/>
                <a:ea typeface="바탕" pitchFamily="18" charset="-127"/>
              </a:rPr>
              <a:t>)</a:t>
            </a:r>
            <a:endParaRPr lang="ko-KR" altLang="en-US" sz="13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3"/>
          <p:cNvSpPr>
            <a:spLocks noChangeArrowheads="1"/>
          </p:cNvSpPr>
          <p:nvPr/>
        </p:nvSpPr>
        <p:spPr bwMode="auto">
          <a:xfrm>
            <a:off x="266163" y="99585"/>
            <a:ext cx="8624918" cy="518782"/>
          </a:xfrm>
          <a:prstGeom prst="rect">
            <a:avLst/>
          </a:prstGeom>
          <a:gradFill rotWithShape="0">
            <a:gsLst>
              <a:gs pos="0">
                <a:srgbClr val="003399"/>
              </a:gs>
              <a:gs pos="100000">
                <a:srgbClr val="3399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 anchor="ctr"/>
          <a:lstStyle/>
          <a:p>
            <a:pPr algn="l">
              <a:spcBef>
                <a:spcPct val="0"/>
              </a:spcBef>
            </a:pPr>
            <a:r>
              <a:rPr lang="en-US" altLang="ko-KR" sz="2400" dirty="0">
                <a:solidFill>
                  <a:schemeClr val="bg1"/>
                </a:solidFill>
              </a:rPr>
              <a:t>   Ⅰ.</a:t>
            </a:r>
            <a:r>
              <a:rPr lang="en-US" altLang="ko-KR" sz="2400" b="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의료분쟁의 현황 </a:t>
            </a:r>
            <a:r>
              <a:rPr lang="en-US" altLang="ko-KR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_ </a:t>
            </a:r>
            <a:r>
              <a:rPr lang="ko-KR" altLang="en-US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계속</a:t>
            </a:r>
            <a:r>
              <a:rPr lang="ko-KR" altLang="en-US" sz="2400" b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816" y="722606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마</a:t>
            </a:r>
            <a:r>
              <a:rPr lang="en-US" altLang="ko-KR" b="1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b="1" dirty="0" smtClean="0">
                <a:latin typeface="HY견고딕" pitchFamily="18" charset="-127"/>
                <a:ea typeface="HY견고딕" pitchFamily="18" charset="-127"/>
              </a:rPr>
              <a:t>진료방해 행위에 대한 대처방안</a:t>
            </a:r>
            <a:endParaRPr lang="ko-KR" altLang="en-US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185242"/>
            <a:ext cx="8072494" cy="355481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폭력 등 진료방해 행위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의료법 제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12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조 제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2, 3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항에서 금지하고 있음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</a:t>
            </a:r>
            <a:r>
              <a:rPr lang="ko-KR" altLang="en-US" sz="1500" dirty="0" smtClean="0">
                <a:latin typeface="+mn-ea"/>
              </a:rPr>
              <a:t>○ 의료분쟁의 발생시 환자 측에서 허용되지 않는 폭력행위를 하거나 인터넷을 통한 허위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    </a:t>
            </a:r>
            <a:r>
              <a:rPr lang="ko-KR" altLang="en-US" sz="1500" dirty="0" smtClean="0">
                <a:latin typeface="+mn-ea"/>
              </a:rPr>
              <a:t>사실 적시에 의한 명예훼손행위를 야기하는 경우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    </a:t>
            </a:r>
            <a:r>
              <a:rPr lang="ko-KR" altLang="en-US" sz="1500" dirty="0" smtClean="0">
                <a:latin typeface="+mn-ea"/>
              </a:rPr>
              <a:t>→ 의사 개인의 권리침해 방지와 위법행위에 관한 사후 소송을 대비한 증거채집의 목적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        </a:t>
            </a:r>
            <a:r>
              <a:rPr lang="ko-KR" altLang="en-US" sz="1500" dirty="0" smtClean="0">
                <a:latin typeface="+mn-ea"/>
              </a:rPr>
              <a:t>으로 </a:t>
            </a:r>
            <a:r>
              <a:rPr lang="ko-KR" altLang="en-US" sz="1500" b="1" u="sng" dirty="0" smtClean="0">
                <a:latin typeface="+mn-ea"/>
              </a:rPr>
              <a:t>위법 행위 시 </a:t>
            </a:r>
            <a:r>
              <a:rPr lang="en-US" altLang="ko-KR" sz="1500" b="1" u="sng" dirty="0" smtClean="0">
                <a:latin typeface="+mn-ea"/>
              </a:rPr>
              <a:t>112</a:t>
            </a:r>
            <a:r>
              <a:rPr lang="ko-KR" altLang="en-US" sz="1500" b="1" u="sng" dirty="0" smtClean="0">
                <a:latin typeface="+mn-ea"/>
              </a:rPr>
              <a:t>신고의 필요성</a:t>
            </a:r>
            <a:r>
              <a:rPr lang="ko-KR" altLang="en-US" sz="1500" dirty="0" smtClean="0">
                <a:latin typeface="+mn-ea"/>
              </a:rPr>
              <a:t>이 있고 나아가 진료방해행위에 대한 </a:t>
            </a:r>
            <a:r>
              <a:rPr lang="ko-KR" altLang="en-US" sz="1500" b="1" u="sng" dirty="0" smtClean="0">
                <a:latin typeface="+mn-ea"/>
              </a:rPr>
              <a:t>업무방해</a:t>
            </a:r>
            <a:endParaRPr lang="en-US" altLang="ko-KR" sz="1500" b="1" u="sng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b="1" dirty="0" smtClean="0">
                <a:latin typeface="+mn-ea"/>
              </a:rPr>
              <a:t>          </a:t>
            </a:r>
            <a:r>
              <a:rPr lang="ko-KR" altLang="en-US" sz="1500" b="1" u="sng" dirty="0" smtClean="0">
                <a:latin typeface="+mn-ea"/>
              </a:rPr>
              <a:t>금지가처분 </a:t>
            </a:r>
            <a:r>
              <a:rPr lang="ko-KR" altLang="en-US" sz="1500" dirty="0" smtClean="0">
                <a:latin typeface="+mn-ea"/>
              </a:rPr>
              <a:t>및 </a:t>
            </a:r>
            <a:r>
              <a:rPr lang="ko-KR" altLang="en-US" sz="1500" b="1" u="sng" dirty="0" smtClean="0">
                <a:latin typeface="+mn-ea"/>
              </a:rPr>
              <a:t>업무방해</a:t>
            </a:r>
            <a:r>
              <a:rPr lang="en-US" altLang="ko-KR" sz="1500" b="1" u="sng" dirty="0" smtClean="0">
                <a:latin typeface="+mn-ea"/>
              </a:rPr>
              <a:t>/</a:t>
            </a:r>
            <a:r>
              <a:rPr lang="ko-KR" altLang="en-US" sz="1500" b="1" u="sng" dirty="0" smtClean="0">
                <a:latin typeface="+mn-ea"/>
              </a:rPr>
              <a:t>명예훼손으로 형사고소</a:t>
            </a:r>
            <a:r>
              <a:rPr lang="ko-KR" altLang="en-US" sz="1500" dirty="0" smtClean="0">
                <a:latin typeface="+mn-ea"/>
              </a:rPr>
              <a:t> 등 적극적 대처가 필요함</a:t>
            </a:r>
            <a:r>
              <a:rPr lang="en-US" altLang="ko-KR" sz="1500" dirty="0" smtClean="0"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        </a:t>
            </a:r>
            <a:r>
              <a:rPr lang="ko-KR" altLang="en-US" sz="1500" dirty="0" smtClean="0">
                <a:latin typeface="+mn-ea"/>
              </a:rPr>
              <a:t>이는 환자 측에게 위법행위에 대한 경각심을 불러일으키는 효과도 있음</a:t>
            </a:r>
            <a:r>
              <a:rPr lang="en-US" altLang="ko-KR" sz="1500" dirty="0" smtClean="0"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</a:t>
            </a:r>
            <a:r>
              <a:rPr lang="ko-KR" altLang="en-US" sz="1500" dirty="0" smtClean="0">
                <a:latin typeface="+mn-ea"/>
              </a:rPr>
              <a:t>○ </a:t>
            </a:r>
            <a:r>
              <a:rPr lang="ko-KR" altLang="en-US" sz="1500" dirty="0" err="1" smtClean="0">
                <a:latin typeface="+mn-ea"/>
              </a:rPr>
              <a:t>환자측의</a:t>
            </a:r>
            <a:r>
              <a:rPr lang="ko-KR" altLang="en-US" sz="1500" dirty="0" smtClean="0">
                <a:latin typeface="+mn-ea"/>
              </a:rPr>
              <a:t>  폭행</a:t>
            </a:r>
            <a:r>
              <a:rPr lang="en-US" altLang="ko-KR" sz="1500" dirty="0" smtClean="0">
                <a:latin typeface="+mn-ea"/>
              </a:rPr>
              <a:t>,</a:t>
            </a:r>
            <a:r>
              <a:rPr lang="ko-KR" altLang="en-US" sz="1500" dirty="0" smtClean="0">
                <a:latin typeface="+mn-ea"/>
              </a:rPr>
              <a:t>협박</a:t>
            </a:r>
            <a:r>
              <a:rPr lang="en-US" altLang="ko-KR" sz="1500" dirty="0" smtClean="0">
                <a:latin typeface="+mn-ea"/>
              </a:rPr>
              <a:t>,</a:t>
            </a:r>
            <a:r>
              <a:rPr lang="ko-KR" altLang="en-US" sz="1500" dirty="0" smtClean="0">
                <a:latin typeface="+mn-ea"/>
              </a:rPr>
              <a:t>점거농성 등의 불법행위가 지속 또는 반복되는 경우</a:t>
            </a:r>
            <a:r>
              <a:rPr lang="en-US" altLang="ko-KR" sz="1500" dirty="0" smtClean="0">
                <a:latin typeface="+mn-ea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    </a:t>
            </a:r>
            <a:r>
              <a:rPr lang="ko-KR" altLang="en-US" sz="1500" dirty="0" smtClean="0">
                <a:latin typeface="+mn-ea"/>
              </a:rPr>
              <a:t>→ 현장사진 및 동영상 촬영</a:t>
            </a:r>
            <a:r>
              <a:rPr lang="en-US" altLang="ko-KR" sz="1500" dirty="0" smtClean="0">
                <a:latin typeface="+mn-ea"/>
              </a:rPr>
              <a:t>, </a:t>
            </a:r>
            <a:r>
              <a:rPr lang="ko-KR" altLang="en-US" sz="1500" dirty="0" smtClean="0">
                <a:latin typeface="+mn-ea"/>
              </a:rPr>
              <a:t>유인물확보</a:t>
            </a:r>
            <a:r>
              <a:rPr lang="en-US" altLang="ko-KR" sz="1500" dirty="0" smtClean="0">
                <a:latin typeface="+mn-ea"/>
              </a:rPr>
              <a:t>,</a:t>
            </a:r>
            <a:r>
              <a:rPr lang="ko-KR" altLang="en-US" sz="1500" dirty="0" smtClean="0">
                <a:latin typeface="+mn-ea"/>
              </a:rPr>
              <a:t> 목격자 사실확인서 등의 증거를 수집한 후 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        </a:t>
            </a:r>
            <a:r>
              <a:rPr lang="ko-KR" altLang="en-US" sz="1500" dirty="0" err="1" smtClean="0">
                <a:latin typeface="+mn-ea"/>
              </a:rPr>
              <a:t>환자측</a:t>
            </a:r>
            <a:r>
              <a:rPr lang="ko-KR" altLang="en-US" sz="1500" dirty="0" smtClean="0">
                <a:latin typeface="+mn-ea"/>
              </a:rPr>
              <a:t> 가담자의 재산을 가압류하거나 손해배상청구소송을 제기하는 방안 고려</a:t>
            </a:r>
            <a:r>
              <a:rPr lang="en-US" altLang="ko-KR" sz="1500" dirty="0" smtClean="0">
                <a:latin typeface="+mn-ea"/>
              </a:rPr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48" y="4858967"/>
            <a:ext cx="8072494" cy="18235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퇴원 거부 행위</a:t>
            </a:r>
            <a:endParaRPr lang="en-US" altLang="ko-KR" sz="1500" b="1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</a:t>
            </a:r>
            <a:r>
              <a:rPr lang="ko-KR" altLang="en-US" sz="1500" dirty="0" smtClean="0">
                <a:latin typeface="+mn-ea"/>
              </a:rPr>
              <a:t>○ 환자 측이 의료과실을 주장하며 더 이상 입원의 필요성이 없는 상태임에도 퇴원을 거부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    </a:t>
            </a:r>
            <a:r>
              <a:rPr lang="ko-KR" altLang="en-US" sz="1500" dirty="0" smtClean="0">
                <a:latin typeface="+mn-ea"/>
              </a:rPr>
              <a:t>하는 경우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    </a:t>
            </a:r>
            <a:r>
              <a:rPr lang="ko-KR" altLang="en-US" sz="1500" dirty="0" smtClean="0">
                <a:latin typeface="+mn-ea"/>
              </a:rPr>
              <a:t>→ 임의로 퇴원을 강제할 방법이 없으므로</a:t>
            </a:r>
            <a:r>
              <a:rPr lang="en-US" altLang="ko-KR" sz="1500" dirty="0" smtClean="0">
                <a:latin typeface="+mn-ea"/>
              </a:rPr>
              <a:t>, </a:t>
            </a:r>
            <a:r>
              <a:rPr lang="ko-KR" altLang="en-US" sz="1500" dirty="0" smtClean="0">
                <a:latin typeface="+mn-ea"/>
              </a:rPr>
              <a:t>병실명도단행가처분신청 및 </a:t>
            </a:r>
            <a:r>
              <a:rPr lang="ko-KR" altLang="en-US" sz="1500" b="1" u="sng" dirty="0" smtClean="0">
                <a:latin typeface="+mn-ea"/>
              </a:rPr>
              <a:t>병실명도소송</a:t>
            </a:r>
            <a:r>
              <a:rPr lang="ko-KR" altLang="en-US" sz="1500" dirty="0" smtClean="0">
                <a:latin typeface="+mn-ea"/>
              </a:rPr>
              <a:t>을</a:t>
            </a:r>
            <a:endParaRPr lang="en-US" altLang="ko-KR" sz="15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+mn-ea"/>
              </a:rPr>
              <a:t>          </a:t>
            </a:r>
            <a:r>
              <a:rPr lang="ko-KR" altLang="en-US" sz="1500" dirty="0" smtClean="0">
                <a:latin typeface="+mn-ea"/>
              </a:rPr>
              <a:t>통하여 법원의 집행으로 병실을 명도 받을 수 있음</a:t>
            </a:r>
            <a:endParaRPr lang="en-US" altLang="ko-KR" sz="15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3"/>
          <p:cNvSpPr>
            <a:spLocks noChangeArrowheads="1"/>
          </p:cNvSpPr>
          <p:nvPr/>
        </p:nvSpPr>
        <p:spPr bwMode="auto">
          <a:xfrm>
            <a:off x="266163" y="99585"/>
            <a:ext cx="8624918" cy="518782"/>
          </a:xfrm>
          <a:prstGeom prst="rect">
            <a:avLst/>
          </a:prstGeom>
          <a:gradFill rotWithShape="0">
            <a:gsLst>
              <a:gs pos="0">
                <a:srgbClr val="003399"/>
              </a:gs>
              <a:gs pos="100000">
                <a:srgbClr val="3399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 anchor="ctr"/>
          <a:lstStyle/>
          <a:p>
            <a:pPr algn="l">
              <a:spcBef>
                <a:spcPct val="0"/>
              </a:spcBef>
            </a:pPr>
            <a:r>
              <a:rPr lang="en-US" altLang="ko-KR" sz="2400" dirty="0">
                <a:solidFill>
                  <a:schemeClr val="bg1"/>
                </a:solidFill>
              </a:rPr>
              <a:t>   </a:t>
            </a:r>
            <a:r>
              <a:rPr lang="en-US" altLang="ko-KR" sz="2400" dirty="0" smtClean="0">
                <a:solidFill>
                  <a:schemeClr val="bg1"/>
                </a:solidFill>
              </a:rPr>
              <a:t>Ⅱ.</a:t>
            </a:r>
            <a:r>
              <a:rPr lang="en-US" altLang="ko-KR" sz="2400" b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의료분쟁의 대처방안</a:t>
            </a:r>
            <a:r>
              <a:rPr lang="ko-KR" altLang="en-US" sz="2400" b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816" y="722606"/>
            <a:ext cx="776339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가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환자와 좋은 관계를 유지하라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endParaRPr lang="en-US" altLang="ko-KR" sz="14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나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정확하고 세심하게 진료기록을 작성하라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      </a:t>
            </a: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다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의료사고 입증책임은 원칙적으로 환자에게 있다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endParaRPr lang="en-US" altLang="ko-KR" sz="14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라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err="1" smtClean="0">
                <a:latin typeface="HY견고딕" pitchFamily="18" charset="-127"/>
                <a:ea typeface="HY견고딕" pitchFamily="18" charset="-127"/>
              </a:rPr>
              <a:t>환자측의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 폭력행사에 대하여는 역공으로 나가라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      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형사고소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손해배상청구 등 민사소송 고려</a:t>
            </a:r>
            <a:endParaRPr lang="en-US" altLang="ko-KR" sz="1200" dirty="0" smtClean="0">
              <a:latin typeface="굴림체" pitchFamily="49" charset="-127"/>
              <a:ea typeface="굴림체" pitchFamily="49" charset="-127"/>
            </a:endParaRPr>
          </a:p>
          <a:p>
            <a:endParaRPr lang="en-US" altLang="ko-KR" sz="14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마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err="1" smtClean="0">
                <a:latin typeface="HY견고딕" pitchFamily="18" charset="-127"/>
                <a:ea typeface="HY견고딕" pitchFamily="18" charset="-127"/>
              </a:rPr>
              <a:t>형사입건되는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 것을 두려워하지 말라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      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1200" dirty="0" err="1" smtClean="0">
                <a:latin typeface="굴림체" pitchFamily="49" charset="-127"/>
                <a:ea typeface="굴림체" pitchFamily="49" charset="-127"/>
              </a:rPr>
              <a:t>유죄확정되는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 경우는 드물고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대부분 벌금형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200" dirty="0" err="1" smtClean="0">
                <a:latin typeface="굴림체" pitchFamily="49" charset="-127"/>
                <a:ea typeface="굴림체" pitchFamily="49" charset="-127"/>
              </a:rPr>
              <a:t>업무상과실치사상죄는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 의사면허와는 무관</a:t>
            </a:r>
            <a:endParaRPr lang="en-US" altLang="ko-KR" sz="1200" dirty="0" smtClean="0">
              <a:latin typeface="굴림체" pitchFamily="49" charset="-127"/>
              <a:ea typeface="굴림체" pitchFamily="49" charset="-127"/>
            </a:endParaRPr>
          </a:p>
          <a:p>
            <a:endParaRPr lang="en-US" altLang="ko-KR" sz="14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바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설명의무를 충실히 이행하라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endParaRPr lang="en-US" altLang="ko-KR" sz="14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사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간호나 경과관찰을 잘 하자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endParaRPr lang="en-US" altLang="ko-KR" sz="14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아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배상책임보험에 가입하는 것을 고려해보자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endParaRPr lang="en-US" altLang="ko-KR" sz="14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자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소장의 청구금액에 놀라지 말자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      </a:t>
            </a:r>
            <a:r>
              <a:rPr lang="en-US" altLang="ko-KR" sz="1600" dirty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1400" dirty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1400" dirty="0" smtClean="0">
                <a:latin typeface="굴림체" pitchFamily="49" charset="-127"/>
                <a:ea typeface="굴림체" pitchFamily="49" charset="-127"/>
              </a:rPr>
              <a:t>전액 인정되는 경우는 거의 없고 과실비율에 따른 금액만 인정</a:t>
            </a:r>
            <a:endParaRPr lang="en-US" altLang="ko-KR" sz="1400" dirty="0" smtClean="0">
              <a:latin typeface="굴림체" pitchFamily="49" charset="-127"/>
              <a:ea typeface="굴림체" pitchFamily="49" charset="-127"/>
            </a:endParaRPr>
          </a:p>
          <a:p>
            <a:endParaRPr lang="en-US" altLang="ko-KR" sz="1400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차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의사의 과실이 명백한 경우에는 적절한 금액에 합의하라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endParaRPr lang="en-US" altLang="ko-KR" sz="14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카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섣부른 판단과 합의는 금물이다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endParaRPr lang="en-US" altLang="ko-KR" sz="14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타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400" dirty="0" smtClean="0">
                <a:latin typeface="HY견고딕" pitchFamily="18" charset="-127"/>
                <a:ea typeface="HY견고딕" pitchFamily="18" charset="-127"/>
              </a:rPr>
              <a:t>전문변호사와 상의하라</a:t>
            </a:r>
            <a:r>
              <a:rPr lang="en-US" altLang="ko-KR" sz="14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252"/>
  <p:tag name="LTOP" val=" 443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811</Words>
  <Application>Microsoft Office PowerPoint</Application>
  <PresentationFormat>화면 슬라이드 쇼(4:3)</PresentationFormat>
  <Paragraphs>124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이준석</dc:creator>
  <cp:lastModifiedBy>Sol</cp:lastModifiedBy>
  <cp:revision>217</cp:revision>
  <dcterms:created xsi:type="dcterms:W3CDTF">2008-04-30T06:01:56Z</dcterms:created>
  <dcterms:modified xsi:type="dcterms:W3CDTF">2019-03-17T04:13:02Z</dcterms:modified>
</cp:coreProperties>
</file>