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08" r:id="rId2"/>
  </p:sldMasterIdLst>
  <p:notesMasterIdLst>
    <p:notesMasterId r:id="rId48"/>
  </p:notesMasterIdLst>
  <p:handoutMasterIdLst>
    <p:handoutMasterId r:id="rId49"/>
  </p:handoutMasterIdLst>
  <p:sldIdLst>
    <p:sldId id="654" r:id="rId3"/>
    <p:sldId id="1148" r:id="rId4"/>
    <p:sldId id="1149" r:id="rId5"/>
    <p:sldId id="1155" r:id="rId6"/>
    <p:sldId id="1024" r:id="rId7"/>
    <p:sldId id="1023" r:id="rId8"/>
    <p:sldId id="1031" r:id="rId9"/>
    <p:sldId id="1033" r:id="rId10"/>
    <p:sldId id="1107" r:id="rId11"/>
    <p:sldId id="1034" r:id="rId12"/>
    <p:sldId id="1039" r:id="rId13"/>
    <p:sldId id="1040" r:id="rId14"/>
    <p:sldId id="1042" r:id="rId15"/>
    <p:sldId id="1130" r:id="rId16"/>
    <p:sldId id="1129" r:id="rId17"/>
    <p:sldId id="1131" r:id="rId18"/>
    <p:sldId id="1101" r:id="rId19"/>
    <p:sldId id="1146" r:id="rId20"/>
    <p:sldId id="1132" r:id="rId21"/>
    <p:sldId id="1115" r:id="rId22"/>
    <p:sldId id="1151" r:id="rId23"/>
    <p:sldId id="1145" r:id="rId24"/>
    <p:sldId id="1147" r:id="rId25"/>
    <p:sldId id="1102" r:id="rId26"/>
    <p:sldId id="1103" r:id="rId27"/>
    <p:sldId id="1133" r:id="rId28"/>
    <p:sldId id="1134" r:id="rId29"/>
    <p:sldId id="1152" r:id="rId30"/>
    <p:sldId id="1154" r:id="rId31"/>
    <p:sldId id="1157" r:id="rId32"/>
    <p:sldId id="1158" r:id="rId33"/>
    <p:sldId id="1153" r:id="rId34"/>
    <p:sldId id="1112" r:id="rId35"/>
    <p:sldId id="1043" r:id="rId36"/>
    <p:sldId id="1098" r:id="rId37"/>
    <p:sldId id="989" r:id="rId38"/>
    <p:sldId id="1050" r:id="rId39"/>
    <p:sldId id="1071" r:id="rId40"/>
    <p:sldId id="1073" r:id="rId41"/>
    <p:sldId id="1074" r:id="rId42"/>
    <p:sldId id="1052" r:id="rId43"/>
    <p:sldId id="1137" r:id="rId44"/>
    <p:sldId id="1138" r:id="rId45"/>
    <p:sldId id="1097" r:id="rId46"/>
    <p:sldId id="1156" r:id="rId47"/>
  </p:sldIdLst>
  <p:sldSz cx="9144000" cy="6858000" type="screen4x3"/>
  <p:notesSz cx="7102475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B7942"/>
    <a:srgbClr val="929000"/>
    <a:srgbClr val="FFD579"/>
    <a:srgbClr val="1A47FF"/>
    <a:srgbClr val="4E62FF"/>
    <a:srgbClr val="009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95139" autoAdjust="0"/>
  </p:normalViewPr>
  <p:slideViewPr>
    <p:cSldViewPr showGuides="1">
      <p:cViewPr varScale="1">
        <p:scale>
          <a:sx n="82" d="100"/>
          <a:sy n="82" d="100"/>
        </p:scale>
        <p:origin x="-917" y="-96"/>
      </p:cViewPr>
      <p:guideLst>
        <p:guide orient="horz" pos="17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dirty="0" smtClean="0"/>
              <a:t>(</a:t>
            </a:r>
            <a:r>
              <a:rPr lang="ko-KR" altLang="en-US" dirty="0" smtClean="0"/>
              <a:t>종합</a:t>
            </a:r>
            <a:r>
              <a:rPr lang="en-US" altLang="ko-KR" dirty="0" smtClean="0"/>
              <a:t>)</a:t>
            </a:r>
            <a:r>
              <a:rPr lang="ko-KR" altLang="en-US" dirty="0" smtClean="0"/>
              <a:t>병원의 기능에 따른 구성</a:t>
            </a:r>
            <a:endParaRPr lang="en-US" altLang="ko-KR" dirty="0" smtClean="0"/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dirty="0" smtClean="0"/>
              <a:t>(N=1,706)</a:t>
            </a:r>
            <a:endParaRPr lang="ko-KR" altLang="en-US" dirty="0"/>
          </a:p>
        </c:rich>
      </c:tx>
      <c:layout>
        <c:manualLayout>
          <c:xMode val="edge"/>
          <c:yMode val="edge"/>
          <c:x val="0.13650296232567896"/>
          <c:y val="3.3005948057053508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시트1!$B$1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Val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시트1!$A$2:$A$5</c:f>
              <c:strCache>
                <c:ptCount val="3"/>
                <c:pt idx="0">
                  <c:v>급성기 종합병원</c:v>
                </c:pt>
                <c:pt idx="1">
                  <c:v>단과병원</c:v>
                </c:pt>
                <c:pt idx="2">
                  <c:v>요양형 병원</c:v>
                </c:pt>
              </c:strCache>
            </c:strRef>
          </c:cat>
          <c:val>
            <c:numRef>
              <c:f>시트1!$B$2:$B$5</c:f>
              <c:numCache>
                <c:formatCode>General</c:formatCode>
                <c:ptCount val="4"/>
                <c:pt idx="0">
                  <c:v>531</c:v>
                </c:pt>
                <c:pt idx="1">
                  <c:v>878</c:v>
                </c:pt>
                <c:pt idx="2">
                  <c:v>297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dirty="0"/>
              <a:t>급성기 </a:t>
            </a:r>
            <a:r>
              <a:rPr lang="ko-KR" altLang="en-US" dirty="0" smtClean="0"/>
              <a:t>병원의 </a:t>
            </a:r>
            <a:r>
              <a:rPr lang="ko-KR" altLang="en-US" dirty="0"/>
              <a:t>유형별 </a:t>
            </a:r>
            <a:r>
              <a:rPr lang="ko-KR" altLang="en-US" dirty="0" smtClean="0"/>
              <a:t>구성</a:t>
            </a:r>
            <a:endParaRPr lang="en-US" altLang="ko-KR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mr-IN" altLang="ko-KR" sz="1800" b="0" i="0" baseline="0" dirty="0" smtClean="0">
                <a:effectLst/>
              </a:rPr>
              <a:t>(</a:t>
            </a:r>
            <a:r>
              <a:rPr lang="mr-IN" altLang="ko-KR" sz="1800" b="0" i="0" baseline="0" dirty="0" err="1" smtClean="0">
                <a:effectLst/>
              </a:rPr>
              <a:t>N</a:t>
            </a:r>
            <a:r>
              <a:rPr lang="mr-IN" altLang="ko-KR" sz="1800" b="0" i="0" baseline="0" dirty="0" smtClean="0">
                <a:effectLst/>
              </a:rPr>
              <a:t>=1,706)</a:t>
            </a:r>
            <a:endParaRPr lang="mr-IN" altLang="ko-KR" dirty="0" smtClean="0">
              <a:effectLst/>
            </a:endParaRPr>
          </a:p>
        </c:rich>
      </c:tx>
      <c:layout>
        <c:manualLayout>
          <c:xMode val="edge"/>
          <c:yMode val="edge"/>
          <c:x val="0.18717906649501501"/>
          <c:y val="4.6568116363139088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시트1!$B$1</c:f>
              <c:strCache>
                <c:ptCount val="1"/>
                <c:pt idx="0">
                  <c:v>급성기 종합병원의 유형별 구성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0.16650950570342199"/>
                  <c:y val="3.9650081614863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Val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시트1!$A$2:$A$5</c:f>
              <c:strCache>
                <c:ptCount val="4"/>
                <c:pt idx="0">
                  <c:v>3차</c:v>
                </c:pt>
                <c:pt idx="1">
                  <c:v>2차-포괄적 기능</c:v>
                </c:pt>
                <c:pt idx="2">
                  <c:v>2차-제한적 기능</c:v>
                </c:pt>
                <c:pt idx="3">
                  <c:v>1.5차</c:v>
                </c:pt>
              </c:strCache>
            </c:strRef>
          </c:cat>
          <c:val>
            <c:numRef>
              <c:f>시트1!$B$2:$B$5</c:f>
              <c:numCache>
                <c:formatCode>General</c:formatCode>
                <c:ptCount val="4"/>
                <c:pt idx="0">
                  <c:v>78</c:v>
                </c:pt>
                <c:pt idx="1">
                  <c:v>74</c:v>
                </c:pt>
                <c:pt idx="2">
                  <c:v>189</c:v>
                </c:pt>
                <c:pt idx="3">
                  <c:v>190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EB526-83A1-7F43-95BF-C296FA2EEA3E}" type="doc">
      <dgm:prSet loTypeId="urn:microsoft.com/office/officeart/2005/8/layout/target3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B0673EA9-B629-BF4A-BF55-4C88E5FFB1E5}">
      <dgm:prSet phldrT="[텍스트]" custT="1"/>
      <dgm:spPr/>
      <dgm:t>
        <a:bodyPr/>
        <a:lstStyle/>
        <a:p>
          <a:pPr algn="l" latinLnBrk="1"/>
          <a:r>
            <a:rPr lang="ko-KR" altLang="en-US" sz="3200" dirty="0" smtClean="0"/>
            <a:t>실행방안</a:t>
          </a:r>
          <a:endParaRPr lang="ko-KR" altLang="en-US" sz="3200" dirty="0"/>
        </a:p>
      </dgm:t>
    </dgm:pt>
    <dgm:pt modelId="{CEF6EE7C-E985-094C-AB51-8539D8B2A93A}" type="parTrans" cxnId="{4FA6E306-1A66-7E47-85B7-1516C8A39BA2}">
      <dgm:prSet/>
      <dgm:spPr/>
      <dgm:t>
        <a:bodyPr/>
        <a:lstStyle/>
        <a:p>
          <a:pPr latinLnBrk="1"/>
          <a:endParaRPr lang="ko-KR" altLang="en-US"/>
        </a:p>
      </dgm:t>
    </dgm:pt>
    <dgm:pt modelId="{D6B0F1D0-92A4-6B41-92AA-E6FE8FAE6606}" type="sibTrans" cxnId="{4FA6E306-1A66-7E47-85B7-1516C8A39BA2}">
      <dgm:prSet/>
      <dgm:spPr/>
      <dgm:t>
        <a:bodyPr/>
        <a:lstStyle/>
        <a:p>
          <a:pPr latinLnBrk="1"/>
          <a:endParaRPr lang="ko-KR" altLang="en-US"/>
        </a:p>
      </dgm:t>
    </dgm:pt>
    <dgm:pt modelId="{809792D3-C458-7140-A43B-6C00A3A6B55A}">
      <dgm:prSet phldrT="[텍스트]" phldr="1" custT="1"/>
      <dgm:spPr/>
      <dgm:t>
        <a:bodyPr/>
        <a:lstStyle/>
        <a:p>
          <a:pPr algn="l" latinLnBrk="1"/>
          <a:endParaRPr lang="ko-KR" altLang="en-US" sz="3200"/>
        </a:p>
      </dgm:t>
    </dgm:pt>
    <dgm:pt modelId="{6A05BF6A-4800-FE45-BAC0-994BADA93AF7}" type="parTrans" cxnId="{CCED4788-BFBD-E447-9EB8-FA46E162E708}">
      <dgm:prSet/>
      <dgm:spPr/>
      <dgm:t>
        <a:bodyPr/>
        <a:lstStyle/>
        <a:p>
          <a:pPr latinLnBrk="1"/>
          <a:endParaRPr lang="ko-KR" altLang="en-US"/>
        </a:p>
      </dgm:t>
    </dgm:pt>
    <dgm:pt modelId="{D39EAECB-09A2-884E-B128-A6C8219F49D4}" type="sibTrans" cxnId="{CCED4788-BFBD-E447-9EB8-FA46E162E708}">
      <dgm:prSet/>
      <dgm:spPr/>
      <dgm:t>
        <a:bodyPr/>
        <a:lstStyle/>
        <a:p>
          <a:pPr latinLnBrk="1"/>
          <a:endParaRPr lang="ko-KR" altLang="en-US"/>
        </a:p>
      </dgm:t>
    </dgm:pt>
    <dgm:pt modelId="{DB55B70D-BAF8-1648-B43D-73508051ABB5}">
      <dgm:prSet phldrT="[텍스트]" phldr="1" custT="1"/>
      <dgm:spPr/>
      <dgm:t>
        <a:bodyPr/>
        <a:lstStyle/>
        <a:p>
          <a:pPr algn="l" latinLnBrk="1"/>
          <a:endParaRPr lang="ko-KR" altLang="en-US" sz="3200" dirty="0"/>
        </a:p>
      </dgm:t>
    </dgm:pt>
    <dgm:pt modelId="{043BFFCF-B50D-DB46-98E5-32697287220B}" type="parTrans" cxnId="{9DC60F0C-7209-1941-A133-7AA548F6F22D}">
      <dgm:prSet/>
      <dgm:spPr/>
      <dgm:t>
        <a:bodyPr/>
        <a:lstStyle/>
        <a:p>
          <a:pPr latinLnBrk="1"/>
          <a:endParaRPr lang="ko-KR" altLang="en-US"/>
        </a:p>
      </dgm:t>
    </dgm:pt>
    <dgm:pt modelId="{33553255-8BC6-F24F-B390-C3CE7B7C7CAC}" type="sibTrans" cxnId="{9DC60F0C-7209-1941-A133-7AA548F6F22D}">
      <dgm:prSet/>
      <dgm:spPr/>
      <dgm:t>
        <a:bodyPr/>
        <a:lstStyle/>
        <a:p>
          <a:pPr latinLnBrk="1"/>
          <a:endParaRPr lang="ko-KR" altLang="en-US"/>
        </a:p>
      </dgm:t>
    </dgm:pt>
    <dgm:pt modelId="{891BE257-C44E-F844-91AC-9F65D384D920}">
      <dgm:prSet phldrT="[텍스트]" custT="1"/>
      <dgm:spPr/>
      <dgm:t>
        <a:bodyPr/>
        <a:lstStyle/>
        <a:p>
          <a:pPr algn="l" latinLnBrk="1"/>
          <a:r>
            <a:rPr lang="ko-KR" altLang="en-US" sz="3200" dirty="0" smtClean="0">
              <a:solidFill>
                <a:srgbClr val="C00000"/>
              </a:solidFill>
            </a:rPr>
            <a:t>정책제안</a:t>
          </a:r>
          <a:endParaRPr lang="ko-KR" altLang="en-US" sz="3200" dirty="0">
            <a:solidFill>
              <a:srgbClr val="C00000"/>
            </a:solidFill>
          </a:endParaRPr>
        </a:p>
      </dgm:t>
    </dgm:pt>
    <dgm:pt modelId="{0F0C0560-2E78-5340-96FF-9F1E631D1F27}" type="parTrans" cxnId="{656391CA-337C-534B-8BDE-FB444CDCB6DE}">
      <dgm:prSet/>
      <dgm:spPr/>
      <dgm:t>
        <a:bodyPr/>
        <a:lstStyle/>
        <a:p>
          <a:pPr latinLnBrk="1"/>
          <a:endParaRPr lang="ko-KR" altLang="en-US"/>
        </a:p>
      </dgm:t>
    </dgm:pt>
    <dgm:pt modelId="{97F47828-ADDB-1E45-8F31-978AF1007F98}" type="sibTrans" cxnId="{656391CA-337C-534B-8BDE-FB444CDCB6DE}">
      <dgm:prSet/>
      <dgm:spPr/>
      <dgm:t>
        <a:bodyPr/>
        <a:lstStyle/>
        <a:p>
          <a:pPr latinLnBrk="1"/>
          <a:endParaRPr lang="ko-KR" altLang="en-US"/>
        </a:p>
      </dgm:t>
    </dgm:pt>
    <dgm:pt modelId="{4692BBD8-43C1-5C4E-A119-A17A9C230A8C}">
      <dgm:prSet phldrT="[텍스트]" phldr="1" custT="1"/>
      <dgm:spPr/>
      <dgm:t>
        <a:bodyPr/>
        <a:lstStyle/>
        <a:p>
          <a:pPr algn="l" latinLnBrk="1"/>
          <a:endParaRPr lang="ko-KR" altLang="en-US" sz="3200"/>
        </a:p>
      </dgm:t>
    </dgm:pt>
    <dgm:pt modelId="{2C7E6623-6759-0A43-B5AE-86F6866486E3}" type="parTrans" cxnId="{2D49BB51-AA3D-C94F-8038-5DD99726C468}">
      <dgm:prSet/>
      <dgm:spPr/>
      <dgm:t>
        <a:bodyPr/>
        <a:lstStyle/>
        <a:p>
          <a:pPr latinLnBrk="1"/>
          <a:endParaRPr lang="ko-KR" altLang="en-US"/>
        </a:p>
      </dgm:t>
    </dgm:pt>
    <dgm:pt modelId="{E9412A39-4875-8E42-B804-AC8912F0D6B0}" type="sibTrans" cxnId="{2D49BB51-AA3D-C94F-8038-5DD99726C468}">
      <dgm:prSet/>
      <dgm:spPr/>
      <dgm:t>
        <a:bodyPr/>
        <a:lstStyle/>
        <a:p>
          <a:pPr latinLnBrk="1"/>
          <a:endParaRPr lang="ko-KR" altLang="en-US"/>
        </a:p>
      </dgm:t>
    </dgm:pt>
    <dgm:pt modelId="{4CB0736A-59B7-B044-8904-6AE5CBB86B92}">
      <dgm:prSet phldrT="[텍스트]" phldr="1" custT="1"/>
      <dgm:spPr/>
      <dgm:t>
        <a:bodyPr/>
        <a:lstStyle/>
        <a:p>
          <a:pPr algn="l" latinLnBrk="1"/>
          <a:endParaRPr lang="ko-KR" altLang="en-US" sz="3200"/>
        </a:p>
      </dgm:t>
    </dgm:pt>
    <dgm:pt modelId="{C0A4E37B-B556-5745-9E28-DF3B59D82271}" type="parTrans" cxnId="{C2E6C505-7450-4446-8458-E14E12807E4A}">
      <dgm:prSet/>
      <dgm:spPr/>
      <dgm:t>
        <a:bodyPr/>
        <a:lstStyle/>
        <a:p>
          <a:pPr latinLnBrk="1"/>
          <a:endParaRPr lang="ko-KR" altLang="en-US"/>
        </a:p>
      </dgm:t>
    </dgm:pt>
    <dgm:pt modelId="{2C9EDE43-1C78-0946-BB12-928011FCBE21}" type="sibTrans" cxnId="{C2E6C505-7450-4446-8458-E14E12807E4A}">
      <dgm:prSet/>
      <dgm:spPr/>
      <dgm:t>
        <a:bodyPr/>
        <a:lstStyle/>
        <a:p>
          <a:pPr latinLnBrk="1"/>
          <a:endParaRPr lang="ko-KR" altLang="en-US"/>
        </a:p>
      </dgm:t>
    </dgm:pt>
    <dgm:pt modelId="{DB457711-A82C-4A41-A258-058CDB14D0D6}">
      <dgm:prSet phldrT="[텍스트]" custT="1"/>
      <dgm:spPr/>
      <dgm:t>
        <a:bodyPr/>
        <a:lstStyle/>
        <a:p>
          <a:pPr algn="l" latinLnBrk="1"/>
          <a:r>
            <a:rPr lang="ko-KR" altLang="en-US" sz="3200" dirty="0" smtClean="0"/>
            <a:t>권고문</a:t>
          </a:r>
          <a:endParaRPr lang="ko-KR" altLang="en-US" sz="3200" dirty="0"/>
        </a:p>
      </dgm:t>
    </dgm:pt>
    <dgm:pt modelId="{A024C39D-A9A5-7246-9467-0ED799FE5177}" type="parTrans" cxnId="{D570F6E6-8686-0240-BA1D-116B48077564}">
      <dgm:prSet/>
      <dgm:spPr/>
      <dgm:t>
        <a:bodyPr/>
        <a:lstStyle/>
        <a:p>
          <a:pPr latinLnBrk="1"/>
          <a:endParaRPr lang="ko-KR" altLang="en-US"/>
        </a:p>
      </dgm:t>
    </dgm:pt>
    <dgm:pt modelId="{13734947-E72D-1942-BCB1-354559E13504}" type="sibTrans" cxnId="{D570F6E6-8686-0240-BA1D-116B48077564}">
      <dgm:prSet/>
      <dgm:spPr/>
      <dgm:t>
        <a:bodyPr/>
        <a:lstStyle/>
        <a:p>
          <a:pPr latinLnBrk="1"/>
          <a:endParaRPr lang="ko-KR" altLang="en-US"/>
        </a:p>
      </dgm:t>
    </dgm:pt>
    <dgm:pt modelId="{F0CF26D0-E64B-1F41-AAF6-CC03B31474C6}">
      <dgm:prSet phldrT="[텍스트]" phldr="1" custT="1"/>
      <dgm:spPr/>
      <dgm:t>
        <a:bodyPr/>
        <a:lstStyle/>
        <a:p>
          <a:pPr algn="l" latinLnBrk="1"/>
          <a:endParaRPr lang="ko-KR" altLang="en-US" sz="3200"/>
        </a:p>
      </dgm:t>
    </dgm:pt>
    <dgm:pt modelId="{302A008B-45F2-DA43-8F9D-81C3CC6C24D7}" type="parTrans" cxnId="{2BF7D6A3-69DF-A843-A5F4-FB91EC4D5400}">
      <dgm:prSet/>
      <dgm:spPr/>
      <dgm:t>
        <a:bodyPr/>
        <a:lstStyle/>
        <a:p>
          <a:pPr latinLnBrk="1"/>
          <a:endParaRPr lang="ko-KR" altLang="en-US"/>
        </a:p>
      </dgm:t>
    </dgm:pt>
    <dgm:pt modelId="{45903D7D-3DB4-124A-A953-BC7D2F447D5A}" type="sibTrans" cxnId="{2BF7D6A3-69DF-A843-A5F4-FB91EC4D5400}">
      <dgm:prSet/>
      <dgm:spPr/>
      <dgm:t>
        <a:bodyPr/>
        <a:lstStyle/>
        <a:p>
          <a:pPr latinLnBrk="1"/>
          <a:endParaRPr lang="ko-KR" altLang="en-US"/>
        </a:p>
      </dgm:t>
    </dgm:pt>
    <dgm:pt modelId="{36494EC6-836F-B843-AED5-4E3F92B5E4A5}">
      <dgm:prSet phldrT="[텍스트]" phldr="1" custT="1"/>
      <dgm:spPr/>
      <dgm:t>
        <a:bodyPr/>
        <a:lstStyle/>
        <a:p>
          <a:pPr algn="l" latinLnBrk="1"/>
          <a:endParaRPr lang="ko-KR" altLang="en-US" sz="3200" dirty="0"/>
        </a:p>
      </dgm:t>
    </dgm:pt>
    <dgm:pt modelId="{51828F50-4874-0347-BA67-C7718F44D371}" type="parTrans" cxnId="{965D90CD-68AE-074D-AD3D-BE7A3FE9056D}">
      <dgm:prSet/>
      <dgm:spPr/>
      <dgm:t>
        <a:bodyPr/>
        <a:lstStyle/>
        <a:p>
          <a:pPr latinLnBrk="1"/>
          <a:endParaRPr lang="ko-KR" altLang="en-US"/>
        </a:p>
      </dgm:t>
    </dgm:pt>
    <dgm:pt modelId="{CDA3C4A8-D9D5-6044-A4E2-5791720A7E77}" type="sibTrans" cxnId="{965D90CD-68AE-074D-AD3D-BE7A3FE9056D}">
      <dgm:prSet/>
      <dgm:spPr/>
      <dgm:t>
        <a:bodyPr/>
        <a:lstStyle/>
        <a:p>
          <a:pPr latinLnBrk="1"/>
          <a:endParaRPr lang="ko-KR" altLang="en-US"/>
        </a:p>
      </dgm:t>
    </dgm:pt>
    <dgm:pt modelId="{13597A5E-AE9E-1B4C-99A6-AC9D8576EB7F}" type="pres">
      <dgm:prSet presAssocID="{F37EB526-83A1-7F43-95BF-C296FA2EEA3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8C740A3-94BF-B145-9C60-60D6F331C3ED}" type="pres">
      <dgm:prSet presAssocID="{B0673EA9-B629-BF4A-BF55-4C88E5FFB1E5}" presName="circle1" presStyleLbl="node1" presStyleIdx="0" presStyleCnt="3"/>
      <dgm:spPr/>
    </dgm:pt>
    <dgm:pt modelId="{4D8A4469-EF2E-2C46-B533-03684C9151AF}" type="pres">
      <dgm:prSet presAssocID="{B0673EA9-B629-BF4A-BF55-4C88E5FFB1E5}" presName="space" presStyleCnt="0"/>
      <dgm:spPr/>
    </dgm:pt>
    <dgm:pt modelId="{43783010-1B71-0049-AC92-952D3EEFC4BC}" type="pres">
      <dgm:prSet presAssocID="{B0673EA9-B629-BF4A-BF55-4C88E5FFB1E5}" presName="rect1" presStyleLbl="alignAcc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680D3D2D-1FBA-484D-A8A8-7DB49712438B}" type="pres">
      <dgm:prSet presAssocID="{891BE257-C44E-F844-91AC-9F65D384D920}" presName="vertSpace2" presStyleLbl="node1" presStyleIdx="0" presStyleCnt="3"/>
      <dgm:spPr/>
    </dgm:pt>
    <dgm:pt modelId="{6FA10D7A-C63C-9E49-A5BF-24BFA0580A7C}" type="pres">
      <dgm:prSet presAssocID="{891BE257-C44E-F844-91AC-9F65D384D920}" presName="circle2" presStyleLbl="node1" presStyleIdx="1" presStyleCnt="3"/>
      <dgm:spPr/>
    </dgm:pt>
    <dgm:pt modelId="{8F3C91D2-10D1-E84C-8893-789D1115E1AB}" type="pres">
      <dgm:prSet presAssocID="{891BE257-C44E-F844-91AC-9F65D384D920}" presName="rect2" presStyleLbl="alignAcc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683A3C97-3726-A348-8423-B762081ECA8C}" type="pres">
      <dgm:prSet presAssocID="{DB457711-A82C-4A41-A258-058CDB14D0D6}" presName="vertSpace3" presStyleLbl="node1" presStyleIdx="1" presStyleCnt="3"/>
      <dgm:spPr/>
    </dgm:pt>
    <dgm:pt modelId="{8B957A6C-B7B3-B845-8076-16429E59E863}" type="pres">
      <dgm:prSet presAssocID="{DB457711-A82C-4A41-A258-058CDB14D0D6}" presName="circle3" presStyleLbl="node1" presStyleIdx="2" presStyleCnt="3"/>
      <dgm:spPr/>
    </dgm:pt>
    <dgm:pt modelId="{97DCC781-81C8-FD49-B186-4A3D56A43070}" type="pres">
      <dgm:prSet presAssocID="{DB457711-A82C-4A41-A258-058CDB14D0D6}" presName="rect3" presStyleLbl="alignAcc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D0D0E8AE-9799-894D-8E5B-9DDC8308B580}" type="pres">
      <dgm:prSet presAssocID="{B0673EA9-B629-BF4A-BF55-4C88E5FFB1E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68C2F9-ADE8-6340-A8AD-BD8616FFB28A}" type="pres">
      <dgm:prSet presAssocID="{B0673EA9-B629-BF4A-BF55-4C88E5FFB1E5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68E283-8AE8-BB4E-9C59-9723159262E6}" type="pres">
      <dgm:prSet presAssocID="{891BE257-C44E-F844-91AC-9F65D384D920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15311A9-7F03-F743-8FD9-0978C33F0E5D}" type="pres">
      <dgm:prSet presAssocID="{891BE257-C44E-F844-91AC-9F65D384D920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9AA1E4-9309-2B4D-B244-EAB997163800}" type="pres">
      <dgm:prSet presAssocID="{DB457711-A82C-4A41-A258-058CDB14D0D6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753F55-6EA3-9F4E-95B3-71616CFA8117}" type="pres">
      <dgm:prSet presAssocID="{DB457711-A82C-4A41-A258-058CDB14D0D6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377D05A-B132-A54D-AA75-E14C50E2E9DA}" type="presOf" srcId="{4692BBD8-43C1-5C4E-A119-A17A9C230A8C}" destId="{E15311A9-7F03-F743-8FD9-0978C33F0E5D}" srcOrd="0" destOrd="0" presId="urn:microsoft.com/office/officeart/2005/8/layout/target3"/>
    <dgm:cxn modelId="{D310DF60-9C88-5E41-9676-BFE68DDD8B74}" type="presOf" srcId="{B0673EA9-B629-BF4A-BF55-4C88E5FFB1E5}" destId="{43783010-1B71-0049-AC92-952D3EEFC4BC}" srcOrd="0" destOrd="0" presId="urn:microsoft.com/office/officeart/2005/8/layout/target3"/>
    <dgm:cxn modelId="{25139BBB-A0E9-7F40-AC0F-CC2721BDF17D}" type="presOf" srcId="{809792D3-C458-7140-A43B-6C00A3A6B55A}" destId="{6C68C2F9-ADE8-6340-A8AD-BD8616FFB28A}" srcOrd="0" destOrd="0" presId="urn:microsoft.com/office/officeart/2005/8/layout/target3"/>
    <dgm:cxn modelId="{9DC60F0C-7209-1941-A133-7AA548F6F22D}" srcId="{B0673EA9-B629-BF4A-BF55-4C88E5FFB1E5}" destId="{DB55B70D-BAF8-1648-B43D-73508051ABB5}" srcOrd="1" destOrd="0" parTransId="{043BFFCF-B50D-DB46-98E5-32697287220B}" sibTransId="{33553255-8BC6-F24F-B390-C3CE7B7C7CAC}"/>
    <dgm:cxn modelId="{656391CA-337C-534B-8BDE-FB444CDCB6DE}" srcId="{F37EB526-83A1-7F43-95BF-C296FA2EEA3E}" destId="{891BE257-C44E-F844-91AC-9F65D384D920}" srcOrd="1" destOrd="0" parTransId="{0F0C0560-2E78-5340-96FF-9F1E631D1F27}" sibTransId="{97F47828-ADDB-1E45-8F31-978AF1007F98}"/>
    <dgm:cxn modelId="{BB4F3474-EE07-FA4F-8D9D-4C94D8C19EF7}" type="presOf" srcId="{4CB0736A-59B7-B044-8904-6AE5CBB86B92}" destId="{E15311A9-7F03-F743-8FD9-0978C33F0E5D}" srcOrd="0" destOrd="1" presId="urn:microsoft.com/office/officeart/2005/8/layout/target3"/>
    <dgm:cxn modelId="{2D49BB51-AA3D-C94F-8038-5DD99726C468}" srcId="{891BE257-C44E-F844-91AC-9F65D384D920}" destId="{4692BBD8-43C1-5C4E-A119-A17A9C230A8C}" srcOrd="0" destOrd="0" parTransId="{2C7E6623-6759-0A43-B5AE-86F6866486E3}" sibTransId="{E9412A39-4875-8E42-B804-AC8912F0D6B0}"/>
    <dgm:cxn modelId="{F2CE6E3D-CB1C-FE45-A1B2-6D0B38C0889B}" type="presOf" srcId="{DB457711-A82C-4A41-A258-058CDB14D0D6}" destId="{C69AA1E4-9309-2B4D-B244-EAB997163800}" srcOrd="1" destOrd="0" presId="urn:microsoft.com/office/officeart/2005/8/layout/target3"/>
    <dgm:cxn modelId="{4FA6E306-1A66-7E47-85B7-1516C8A39BA2}" srcId="{F37EB526-83A1-7F43-95BF-C296FA2EEA3E}" destId="{B0673EA9-B629-BF4A-BF55-4C88E5FFB1E5}" srcOrd="0" destOrd="0" parTransId="{CEF6EE7C-E985-094C-AB51-8539D8B2A93A}" sibTransId="{D6B0F1D0-92A4-6B41-92AA-E6FE8FAE6606}"/>
    <dgm:cxn modelId="{CCED4788-BFBD-E447-9EB8-FA46E162E708}" srcId="{B0673EA9-B629-BF4A-BF55-4C88E5FFB1E5}" destId="{809792D3-C458-7140-A43B-6C00A3A6B55A}" srcOrd="0" destOrd="0" parTransId="{6A05BF6A-4800-FE45-BAC0-994BADA93AF7}" sibTransId="{D39EAECB-09A2-884E-B128-A6C8219F49D4}"/>
    <dgm:cxn modelId="{2BF7D6A3-69DF-A843-A5F4-FB91EC4D5400}" srcId="{DB457711-A82C-4A41-A258-058CDB14D0D6}" destId="{F0CF26D0-E64B-1F41-AAF6-CC03B31474C6}" srcOrd="0" destOrd="0" parTransId="{302A008B-45F2-DA43-8F9D-81C3CC6C24D7}" sibTransId="{45903D7D-3DB4-124A-A953-BC7D2F447D5A}"/>
    <dgm:cxn modelId="{3D6C5C9B-243F-5A4A-864F-ACAE338D1EBD}" type="presOf" srcId="{DB457711-A82C-4A41-A258-058CDB14D0D6}" destId="{97DCC781-81C8-FD49-B186-4A3D56A43070}" srcOrd="0" destOrd="0" presId="urn:microsoft.com/office/officeart/2005/8/layout/target3"/>
    <dgm:cxn modelId="{7D7D6EF5-59F9-1148-97E3-A7DA211F2AF3}" type="presOf" srcId="{F37EB526-83A1-7F43-95BF-C296FA2EEA3E}" destId="{13597A5E-AE9E-1B4C-99A6-AC9D8576EB7F}" srcOrd="0" destOrd="0" presId="urn:microsoft.com/office/officeart/2005/8/layout/target3"/>
    <dgm:cxn modelId="{965D90CD-68AE-074D-AD3D-BE7A3FE9056D}" srcId="{DB457711-A82C-4A41-A258-058CDB14D0D6}" destId="{36494EC6-836F-B843-AED5-4E3F92B5E4A5}" srcOrd="1" destOrd="0" parTransId="{51828F50-4874-0347-BA67-C7718F44D371}" sibTransId="{CDA3C4A8-D9D5-6044-A4E2-5791720A7E77}"/>
    <dgm:cxn modelId="{8F2CD46F-56DF-574E-8FAA-F4D116436FC6}" type="presOf" srcId="{DB55B70D-BAF8-1648-B43D-73508051ABB5}" destId="{6C68C2F9-ADE8-6340-A8AD-BD8616FFB28A}" srcOrd="0" destOrd="1" presId="urn:microsoft.com/office/officeart/2005/8/layout/target3"/>
    <dgm:cxn modelId="{0F84C520-1C73-AF41-8D4A-8604E2144AE7}" type="presOf" srcId="{F0CF26D0-E64B-1F41-AAF6-CC03B31474C6}" destId="{26753F55-6EA3-9F4E-95B3-71616CFA8117}" srcOrd="0" destOrd="0" presId="urn:microsoft.com/office/officeart/2005/8/layout/target3"/>
    <dgm:cxn modelId="{13091277-42EB-3241-BC01-F48025A58C84}" type="presOf" srcId="{B0673EA9-B629-BF4A-BF55-4C88E5FFB1E5}" destId="{D0D0E8AE-9799-894D-8E5B-9DDC8308B580}" srcOrd="1" destOrd="0" presId="urn:microsoft.com/office/officeart/2005/8/layout/target3"/>
    <dgm:cxn modelId="{EA534959-907C-3E41-8B8C-B465A012D1EE}" type="presOf" srcId="{36494EC6-836F-B843-AED5-4E3F92B5E4A5}" destId="{26753F55-6EA3-9F4E-95B3-71616CFA8117}" srcOrd="0" destOrd="1" presId="urn:microsoft.com/office/officeart/2005/8/layout/target3"/>
    <dgm:cxn modelId="{59DB41CF-3D03-4442-9C75-530FC4B53470}" type="presOf" srcId="{891BE257-C44E-F844-91AC-9F65D384D920}" destId="{CC68E283-8AE8-BB4E-9C59-9723159262E6}" srcOrd="1" destOrd="0" presId="urn:microsoft.com/office/officeart/2005/8/layout/target3"/>
    <dgm:cxn modelId="{C2E6C505-7450-4446-8458-E14E12807E4A}" srcId="{891BE257-C44E-F844-91AC-9F65D384D920}" destId="{4CB0736A-59B7-B044-8904-6AE5CBB86B92}" srcOrd="1" destOrd="0" parTransId="{C0A4E37B-B556-5745-9E28-DF3B59D82271}" sibTransId="{2C9EDE43-1C78-0946-BB12-928011FCBE21}"/>
    <dgm:cxn modelId="{F2EEECB5-8DEC-3648-BB2F-A29F7C04FA89}" type="presOf" srcId="{891BE257-C44E-F844-91AC-9F65D384D920}" destId="{8F3C91D2-10D1-E84C-8893-789D1115E1AB}" srcOrd="0" destOrd="0" presId="urn:microsoft.com/office/officeart/2005/8/layout/target3"/>
    <dgm:cxn modelId="{D570F6E6-8686-0240-BA1D-116B48077564}" srcId="{F37EB526-83A1-7F43-95BF-C296FA2EEA3E}" destId="{DB457711-A82C-4A41-A258-058CDB14D0D6}" srcOrd="2" destOrd="0" parTransId="{A024C39D-A9A5-7246-9467-0ED799FE5177}" sibTransId="{13734947-E72D-1942-BCB1-354559E13504}"/>
    <dgm:cxn modelId="{08BDE4B1-EF9F-1649-9455-AB0E4FBB755F}" type="presParOf" srcId="{13597A5E-AE9E-1B4C-99A6-AC9D8576EB7F}" destId="{98C740A3-94BF-B145-9C60-60D6F331C3ED}" srcOrd="0" destOrd="0" presId="urn:microsoft.com/office/officeart/2005/8/layout/target3"/>
    <dgm:cxn modelId="{88A74193-0A85-4B4B-BED3-7DA406868BFB}" type="presParOf" srcId="{13597A5E-AE9E-1B4C-99A6-AC9D8576EB7F}" destId="{4D8A4469-EF2E-2C46-B533-03684C9151AF}" srcOrd="1" destOrd="0" presId="urn:microsoft.com/office/officeart/2005/8/layout/target3"/>
    <dgm:cxn modelId="{D2BAF06D-A6F3-F143-866A-1B31EEBB7CE7}" type="presParOf" srcId="{13597A5E-AE9E-1B4C-99A6-AC9D8576EB7F}" destId="{43783010-1B71-0049-AC92-952D3EEFC4BC}" srcOrd="2" destOrd="0" presId="urn:microsoft.com/office/officeart/2005/8/layout/target3"/>
    <dgm:cxn modelId="{6C3A910C-AA45-684D-B5E6-39B2FC305541}" type="presParOf" srcId="{13597A5E-AE9E-1B4C-99A6-AC9D8576EB7F}" destId="{680D3D2D-1FBA-484D-A8A8-7DB49712438B}" srcOrd="3" destOrd="0" presId="urn:microsoft.com/office/officeart/2005/8/layout/target3"/>
    <dgm:cxn modelId="{31F4CB9E-9462-CD46-9B28-8ED20DE32043}" type="presParOf" srcId="{13597A5E-AE9E-1B4C-99A6-AC9D8576EB7F}" destId="{6FA10D7A-C63C-9E49-A5BF-24BFA0580A7C}" srcOrd="4" destOrd="0" presId="urn:microsoft.com/office/officeart/2005/8/layout/target3"/>
    <dgm:cxn modelId="{A44A6119-CE12-4144-9AAA-261152C6D948}" type="presParOf" srcId="{13597A5E-AE9E-1B4C-99A6-AC9D8576EB7F}" destId="{8F3C91D2-10D1-E84C-8893-789D1115E1AB}" srcOrd="5" destOrd="0" presId="urn:microsoft.com/office/officeart/2005/8/layout/target3"/>
    <dgm:cxn modelId="{07DDF30D-173B-B24A-A5BC-4E4550585EDC}" type="presParOf" srcId="{13597A5E-AE9E-1B4C-99A6-AC9D8576EB7F}" destId="{683A3C97-3726-A348-8423-B762081ECA8C}" srcOrd="6" destOrd="0" presId="urn:microsoft.com/office/officeart/2005/8/layout/target3"/>
    <dgm:cxn modelId="{B2F0C716-EFA0-1C43-9848-C98DD0CBBFAD}" type="presParOf" srcId="{13597A5E-AE9E-1B4C-99A6-AC9D8576EB7F}" destId="{8B957A6C-B7B3-B845-8076-16429E59E863}" srcOrd="7" destOrd="0" presId="urn:microsoft.com/office/officeart/2005/8/layout/target3"/>
    <dgm:cxn modelId="{C2FDC440-4CA9-AA4F-88F9-AC8F8856C825}" type="presParOf" srcId="{13597A5E-AE9E-1B4C-99A6-AC9D8576EB7F}" destId="{97DCC781-81C8-FD49-B186-4A3D56A43070}" srcOrd="8" destOrd="0" presId="urn:microsoft.com/office/officeart/2005/8/layout/target3"/>
    <dgm:cxn modelId="{BB929DAE-BA4E-224B-85AE-C4A76EDAB18F}" type="presParOf" srcId="{13597A5E-AE9E-1B4C-99A6-AC9D8576EB7F}" destId="{D0D0E8AE-9799-894D-8E5B-9DDC8308B580}" srcOrd="9" destOrd="0" presId="urn:microsoft.com/office/officeart/2005/8/layout/target3"/>
    <dgm:cxn modelId="{F32BA3A1-9525-2741-9B10-1DABA5E35CA2}" type="presParOf" srcId="{13597A5E-AE9E-1B4C-99A6-AC9D8576EB7F}" destId="{6C68C2F9-ADE8-6340-A8AD-BD8616FFB28A}" srcOrd="10" destOrd="0" presId="urn:microsoft.com/office/officeart/2005/8/layout/target3"/>
    <dgm:cxn modelId="{571F73F8-1B89-D642-9AA9-10FD164313D3}" type="presParOf" srcId="{13597A5E-AE9E-1B4C-99A6-AC9D8576EB7F}" destId="{CC68E283-8AE8-BB4E-9C59-9723159262E6}" srcOrd="11" destOrd="0" presId="urn:microsoft.com/office/officeart/2005/8/layout/target3"/>
    <dgm:cxn modelId="{82EF522F-2C0E-CA4F-9480-D3608AFB3ED8}" type="presParOf" srcId="{13597A5E-AE9E-1B4C-99A6-AC9D8576EB7F}" destId="{E15311A9-7F03-F743-8FD9-0978C33F0E5D}" srcOrd="12" destOrd="0" presId="urn:microsoft.com/office/officeart/2005/8/layout/target3"/>
    <dgm:cxn modelId="{BBD0871B-4F36-0245-83F9-46F5FF936593}" type="presParOf" srcId="{13597A5E-AE9E-1B4C-99A6-AC9D8576EB7F}" destId="{C69AA1E4-9309-2B4D-B244-EAB997163800}" srcOrd="13" destOrd="0" presId="urn:microsoft.com/office/officeart/2005/8/layout/target3"/>
    <dgm:cxn modelId="{3F7C181F-35DC-1C47-9736-FF32495CDCC9}" type="presParOf" srcId="{13597A5E-AE9E-1B4C-99A6-AC9D8576EB7F}" destId="{26753F55-6EA3-9F4E-95B3-71616CFA811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C740A3-94BF-B145-9C60-60D6F331C3ED}">
      <dsp:nvSpPr>
        <dsp:cNvPr id="0" name=""/>
        <dsp:cNvSpPr/>
      </dsp:nvSpPr>
      <dsp:spPr>
        <a:xfrm>
          <a:off x="0" y="0"/>
          <a:ext cx="4656137" cy="465613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5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783010-1B71-0049-AC92-952D3EEFC4BC}">
      <dsp:nvSpPr>
        <dsp:cNvPr id="0" name=""/>
        <dsp:cNvSpPr/>
      </dsp:nvSpPr>
      <dsp:spPr>
        <a:xfrm>
          <a:off x="2328068" y="0"/>
          <a:ext cx="5901531" cy="46561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실행방안</a:t>
          </a:r>
          <a:endParaRPr lang="ko-KR" altLang="en-US" sz="3200" kern="1200" dirty="0"/>
        </a:p>
      </dsp:txBody>
      <dsp:txXfrm>
        <a:off x="2328068" y="0"/>
        <a:ext cx="2950765" cy="1396844"/>
      </dsp:txXfrm>
    </dsp:sp>
    <dsp:sp modelId="{6FA10D7A-C63C-9E49-A5BF-24BFA0580A7C}">
      <dsp:nvSpPr>
        <dsp:cNvPr id="0" name=""/>
        <dsp:cNvSpPr/>
      </dsp:nvSpPr>
      <dsp:spPr>
        <a:xfrm>
          <a:off x="814825" y="1396844"/>
          <a:ext cx="3026486" cy="302648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5319050"/>
                <a:satOff val="-230"/>
                <a:lumOff val="-10491"/>
                <a:alphaOff val="0"/>
                <a:shade val="63000"/>
              </a:schemeClr>
            </a:gs>
            <a:gs pos="30000">
              <a:schemeClr val="accent5">
                <a:hueOff val="5319050"/>
                <a:satOff val="-230"/>
                <a:lumOff val="-10491"/>
                <a:alphaOff val="0"/>
                <a:shade val="90000"/>
                <a:satMod val="110000"/>
              </a:schemeClr>
            </a:gs>
            <a:gs pos="45000">
              <a:schemeClr val="accent5">
                <a:hueOff val="5319050"/>
                <a:satOff val="-230"/>
                <a:lumOff val="-10491"/>
                <a:alphaOff val="0"/>
                <a:shade val="100000"/>
                <a:satMod val="118000"/>
              </a:schemeClr>
            </a:gs>
            <a:gs pos="55000">
              <a:schemeClr val="accent5">
                <a:hueOff val="5319050"/>
                <a:satOff val="-230"/>
                <a:lumOff val="-10491"/>
                <a:alphaOff val="0"/>
                <a:shade val="100000"/>
                <a:satMod val="118000"/>
              </a:schemeClr>
            </a:gs>
            <a:gs pos="73000">
              <a:schemeClr val="accent5">
                <a:hueOff val="5319050"/>
                <a:satOff val="-230"/>
                <a:lumOff val="-10491"/>
                <a:alphaOff val="0"/>
                <a:shade val="90000"/>
                <a:satMod val="110000"/>
              </a:schemeClr>
            </a:gs>
            <a:gs pos="100000">
              <a:schemeClr val="accent5">
                <a:hueOff val="5319050"/>
                <a:satOff val="-230"/>
                <a:lumOff val="-10491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5">
              <a:hueOff val="5319050"/>
              <a:satOff val="-230"/>
              <a:lumOff val="-10491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3C91D2-10D1-E84C-8893-789D1115E1AB}">
      <dsp:nvSpPr>
        <dsp:cNvPr id="0" name=""/>
        <dsp:cNvSpPr/>
      </dsp:nvSpPr>
      <dsp:spPr>
        <a:xfrm>
          <a:off x="2328068" y="1396844"/>
          <a:ext cx="5901531" cy="30264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319050"/>
              <a:satOff val="-230"/>
              <a:lumOff val="-104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>
              <a:solidFill>
                <a:srgbClr val="C00000"/>
              </a:solidFill>
            </a:rPr>
            <a:t>정책제안</a:t>
          </a:r>
          <a:endParaRPr lang="ko-KR" altLang="en-US" sz="3200" kern="1200" dirty="0">
            <a:solidFill>
              <a:srgbClr val="C00000"/>
            </a:solidFill>
          </a:endParaRPr>
        </a:p>
      </dsp:txBody>
      <dsp:txXfrm>
        <a:off x="2328068" y="1396844"/>
        <a:ext cx="2950765" cy="1396839"/>
      </dsp:txXfrm>
    </dsp:sp>
    <dsp:sp modelId="{8B957A6C-B7B3-B845-8076-16429E59E863}">
      <dsp:nvSpPr>
        <dsp:cNvPr id="0" name=""/>
        <dsp:cNvSpPr/>
      </dsp:nvSpPr>
      <dsp:spPr>
        <a:xfrm>
          <a:off x="1629648" y="2793683"/>
          <a:ext cx="1396839" cy="139683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10638100"/>
                <a:satOff val="-460"/>
                <a:lumOff val="-20981"/>
                <a:alphaOff val="0"/>
                <a:shade val="63000"/>
              </a:schemeClr>
            </a:gs>
            <a:gs pos="30000">
              <a:schemeClr val="accent5">
                <a:hueOff val="10638100"/>
                <a:satOff val="-460"/>
                <a:lumOff val="-20981"/>
                <a:alphaOff val="0"/>
                <a:shade val="90000"/>
                <a:satMod val="110000"/>
              </a:schemeClr>
            </a:gs>
            <a:gs pos="45000">
              <a:schemeClr val="accent5">
                <a:hueOff val="10638100"/>
                <a:satOff val="-460"/>
                <a:lumOff val="-20981"/>
                <a:alphaOff val="0"/>
                <a:shade val="100000"/>
                <a:satMod val="118000"/>
              </a:schemeClr>
            </a:gs>
            <a:gs pos="55000">
              <a:schemeClr val="accent5">
                <a:hueOff val="10638100"/>
                <a:satOff val="-460"/>
                <a:lumOff val="-20981"/>
                <a:alphaOff val="0"/>
                <a:shade val="100000"/>
                <a:satMod val="118000"/>
              </a:schemeClr>
            </a:gs>
            <a:gs pos="73000">
              <a:schemeClr val="accent5">
                <a:hueOff val="10638100"/>
                <a:satOff val="-460"/>
                <a:lumOff val="-20981"/>
                <a:alphaOff val="0"/>
                <a:shade val="90000"/>
                <a:satMod val="110000"/>
              </a:schemeClr>
            </a:gs>
            <a:gs pos="100000">
              <a:schemeClr val="accent5">
                <a:hueOff val="10638100"/>
                <a:satOff val="-460"/>
                <a:lumOff val="-20981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5">
              <a:hueOff val="10638100"/>
              <a:satOff val="-460"/>
              <a:lumOff val="-20981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CC781-81C8-FD49-B186-4A3D56A43070}">
      <dsp:nvSpPr>
        <dsp:cNvPr id="0" name=""/>
        <dsp:cNvSpPr/>
      </dsp:nvSpPr>
      <dsp:spPr>
        <a:xfrm>
          <a:off x="2328068" y="2793683"/>
          <a:ext cx="5901531" cy="13968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0638100"/>
              <a:satOff val="-460"/>
              <a:lumOff val="-209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권고문</a:t>
          </a:r>
          <a:endParaRPr lang="ko-KR" altLang="en-US" sz="3200" kern="1200" dirty="0"/>
        </a:p>
      </dsp:txBody>
      <dsp:txXfrm>
        <a:off x="2328068" y="2793683"/>
        <a:ext cx="2950765" cy="1396839"/>
      </dsp:txXfrm>
    </dsp:sp>
    <dsp:sp modelId="{6C68C2F9-ADE8-6340-A8AD-BD8616FFB28A}">
      <dsp:nvSpPr>
        <dsp:cNvPr id="0" name=""/>
        <dsp:cNvSpPr/>
      </dsp:nvSpPr>
      <dsp:spPr>
        <a:xfrm>
          <a:off x="5278834" y="0"/>
          <a:ext cx="2950765" cy="139684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3200" kern="1200"/>
        </a:p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3200" kern="1200" dirty="0"/>
        </a:p>
      </dsp:txBody>
      <dsp:txXfrm>
        <a:off x="5278834" y="0"/>
        <a:ext cx="2950765" cy="1396844"/>
      </dsp:txXfrm>
    </dsp:sp>
    <dsp:sp modelId="{E15311A9-7F03-F743-8FD9-0978C33F0E5D}">
      <dsp:nvSpPr>
        <dsp:cNvPr id="0" name=""/>
        <dsp:cNvSpPr/>
      </dsp:nvSpPr>
      <dsp:spPr>
        <a:xfrm>
          <a:off x="5278834" y="1396844"/>
          <a:ext cx="2950765" cy="139683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3200" kern="1200"/>
        </a:p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3200" kern="1200"/>
        </a:p>
      </dsp:txBody>
      <dsp:txXfrm>
        <a:off x="5278834" y="1396844"/>
        <a:ext cx="2950765" cy="1396839"/>
      </dsp:txXfrm>
    </dsp:sp>
    <dsp:sp modelId="{26753F55-6EA3-9F4E-95B3-71616CFA8117}">
      <dsp:nvSpPr>
        <dsp:cNvPr id="0" name=""/>
        <dsp:cNvSpPr/>
      </dsp:nvSpPr>
      <dsp:spPr>
        <a:xfrm>
          <a:off x="5278834" y="2793683"/>
          <a:ext cx="2950765" cy="139683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3200" kern="1200"/>
        </a:p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3200" kern="1200" dirty="0"/>
        </a:p>
      </dsp:txBody>
      <dsp:txXfrm>
        <a:off x="5278834" y="2793683"/>
        <a:ext cx="2950765" cy="1396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06" cy="512222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778" y="0"/>
            <a:ext cx="3077006" cy="512222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A83A73FC-7FB9-4A65-8ABC-41F28E4F29EE}" type="datetimeFigureOut">
              <a:rPr lang="ko-KR" altLang="en-US" smtClean="0"/>
              <a:pPr/>
              <a:t>2017-12-27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7006" cy="51222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778" y="9720755"/>
            <a:ext cx="3077006" cy="51222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143D06BE-66A0-49A3-B194-FCAEF74735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86319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06" cy="512222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778" y="0"/>
            <a:ext cx="3077006" cy="512222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C59FFDA-2CC7-4A32-9522-A91BA66E73A8}" type="datetimeFigureOut">
              <a:rPr lang="ko-KR" altLang="en-US"/>
              <a:pPr>
                <a:defRPr/>
              </a:pPr>
              <a:t>2017-12-27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079" y="4862016"/>
            <a:ext cx="5682318" cy="4605085"/>
          </a:xfrm>
          <a:prstGeom prst="rect">
            <a:avLst/>
          </a:prstGeom>
        </p:spPr>
        <p:txBody>
          <a:bodyPr vert="horz" lIns="95500" tIns="47750" rIns="95500" bIns="4775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006" cy="51222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778" y="9720755"/>
            <a:ext cx="3077006" cy="51222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3E5E622-DAAF-4FE3-9BA7-9810DC226AB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8516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2DB0-BD22-4DFB-BED2-43C7141F06DF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73119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5E622-DAAF-4FE3-9BA7-9810DC226AB3}" type="slidenum">
              <a:rPr lang="ko-KR" altLang="en-US" smtClean="0"/>
              <a:pPr>
                <a:defRPr/>
              </a:pPr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60793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통원수술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(day surgery, ambulatory surgery)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이란 수술하기 별도로 입원할 필요 없이 수술 전 처치와 수술 그리고 회복이 내원 당일에 이루어지는 수술을 말한다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통원 수술은 환자가 수술 후 가족과 격리되는 기간이 짧아 정서적으로 안정감을 도모할 수 있고 입원기간이 짧아 비용부담이 적다는 장점이 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통원수술은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1996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미국 내에서 이루어진 전체 수술 중에서 차지하는 비율이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52%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이를 정도로 선진외국의 경우 매우 일반화되어 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통원수술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(day surgery)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기존의 입원진료에 비해 비용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효과적이면서 임상적으로 부정적 결과를 발생시키지 않는다는 점에서 더욱 증가할 것으로 예상된다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연구 결과에 의하면 통원수술을 통해 전체 의료비의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25∼50%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줄일 수 있는 것으로 보고되고 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반면 우리나라는 전체 수술에서 통원수술이 차지하는 비율이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5%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이내로 아직까지 매우 저조한 상태에 머물러 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이처럼 선진외국에 비해 우리나라에서 통원수술이 활성화되지 못한 가장 큰 이유는 통원수술에 대한 인센티브가 적기 때문이라 할 수 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재원일수를 단축시키는 것이 유리한 대형 의료기관을 제외하면 통원수술에 대한 인센티브가 없다고 해도 과언이 아니다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5E622-DAAF-4FE3-9BA7-9810DC226AB3}" type="slidenum">
              <a:rPr lang="ko-KR" altLang="en-US" smtClean="0"/>
              <a:pPr>
                <a:defRPr/>
              </a:pPr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7002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ko-K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162,192 </a:t>
            </a:r>
            <a:r>
              <a:rPr lang="de-DE" altLang="ko-KR" dirty="0" smtClean="0"/>
              <a:t> </a:t>
            </a:r>
            <a:r>
              <a:rPr lang="de-DE" altLang="ko-K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168,432  </a:t>
            </a:r>
            <a:r>
              <a:rPr lang="de-DE" altLang="ko-KR" dirty="0" smtClean="0"/>
              <a:t> </a:t>
            </a:r>
            <a:r>
              <a:rPr lang="de-DE" altLang="ko-K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177,600  </a:t>
            </a:r>
            <a:r>
              <a:rPr lang="de-DE" altLang="ko-KR" dirty="0" smtClean="0"/>
              <a:t> </a:t>
            </a:r>
            <a:r>
              <a:rPr lang="de-DE" altLang="ko-K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196,476  </a:t>
            </a:r>
            <a:r>
              <a:rPr lang="de-DE" altLang="ko-KR" dirty="0" smtClean="0"/>
              <a:t> </a:t>
            </a:r>
            <a:r>
              <a:rPr lang="de-DE" altLang="ko-K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13,516  14,036  14,800  16,373 </a:t>
            </a:r>
            <a:endParaRPr lang="en-US" altLang="ko-K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altLang="ko-K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262,792  331,876 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5E622-DAAF-4FE3-9BA7-9810DC226AB3}" type="slidenum">
              <a:rPr lang="ko-KR" altLang="en-US" smtClean="0"/>
              <a:pPr>
                <a:defRPr/>
              </a:pPr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63166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r-IN" altLang="ko-K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5,130  3,174  2,546  10,850 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5E622-DAAF-4FE3-9BA7-9810DC226AB3}" type="slidenum">
              <a:rPr lang="ko-KR" altLang="en-US" smtClean="0"/>
              <a:pPr>
                <a:defRPr/>
              </a:pPr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0488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5E622-DAAF-4FE3-9BA7-9810DC226AB3}" type="slidenum">
              <a:rPr lang="ko-KR" altLang="en-US" smtClean="0"/>
              <a:pPr>
                <a:defRPr/>
              </a:pPr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6047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ADD32-B0FA-4332-A6F2-85BAF6862D18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7033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ADD32-B0FA-4332-A6F2-85BAF6862D18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35596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5E622-DAAF-4FE3-9BA7-9810DC226AB3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7195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5E622-DAAF-4FE3-9BA7-9810DC226AB3}" type="slidenum">
              <a:rPr lang="ko-KR" altLang="en-US" smtClean="0"/>
              <a:pPr>
                <a:defRPr/>
              </a:pPr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5817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5E622-DAAF-4FE3-9BA7-9810DC226AB3}" type="slidenum">
              <a:rPr lang="ko-KR" altLang="en-US" smtClean="0"/>
              <a:pPr>
                <a:defRPr/>
              </a:pPr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83024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5E622-DAAF-4FE3-9BA7-9810DC226AB3}" type="slidenum">
              <a:rPr lang="ko-KR" altLang="en-US" smtClean="0"/>
              <a:pPr>
                <a:defRPr/>
              </a:pPr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51205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5E622-DAAF-4FE3-9BA7-9810DC226AB3}" type="slidenum">
              <a:rPr lang="ko-KR" altLang="en-US" smtClean="0"/>
              <a:pPr>
                <a:defRPr/>
              </a:pPr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9396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5E622-DAAF-4FE3-9BA7-9810DC226AB3}" type="slidenum">
              <a:rPr lang="ko-KR" altLang="en-US" smtClean="0"/>
              <a:pPr>
                <a:defRPr/>
              </a:pPr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880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133475" y="3284984"/>
            <a:ext cx="7389203" cy="1499235"/>
          </a:xfrm>
        </p:spPr>
        <p:txBody>
          <a:bodyPr tIns="90000" anchor="b" anchorCtr="0">
            <a:noAutofit/>
          </a:bodyPr>
          <a:lstStyle>
            <a:lvl1pPr algn="r">
              <a:lnSpc>
                <a:spcPct val="130000"/>
              </a:lnSpc>
              <a:defRPr sz="36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133475" y="4904234"/>
            <a:ext cx="7389203" cy="829022"/>
          </a:xfrm>
        </p:spPr>
        <p:txBody>
          <a:bodyPr tIns="90000" anchor="b">
            <a:noAutofit/>
          </a:bodyPr>
          <a:lstStyle>
            <a:lvl1pPr marL="0" indent="0" algn="r">
              <a:lnSpc>
                <a:spcPct val="130000"/>
              </a:lnSpc>
              <a:buNone/>
              <a:defRPr sz="2400" b="1">
                <a:solidFill>
                  <a:schemeClr val="tx2"/>
                </a:solidFill>
                <a:latin typeface="+mn-ea"/>
                <a:ea typeface="+mn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dirty="0" smtClean="0"/>
              <a:t>마스터 부제목 스타일 편집</a:t>
            </a:r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2B5EAF1F-A732-431C-AD65-5424462B4806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4874" y="3284984"/>
            <a:ext cx="7627565" cy="14992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+mn-ea"/>
              <a:ea typeface="+mn-ea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914399" y="4904234"/>
            <a:ext cx="7627565" cy="829022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4874" y="3284984"/>
            <a:ext cx="238361" cy="149923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399" y="4904234"/>
            <a:ext cx="238361" cy="829022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06627"/>
            <a:ext cx="7886700" cy="5665574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45745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B82A-6190-452A-AC42-9B58D1E89B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080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06627"/>
            <a:ext cx="7886700" cy="5665574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45745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B82A-6190-452A-AC42-9B58D1E89B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74434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06627"/>
            <a:ext cx="7886700" cy="5665574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45745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B82A-6190-452A-AC42-9B58D1E89B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13493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810376"/>
            <a:ext cx="9144000" cy="6958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9429" y="560788"/>
            <a:ext cx="7553773" cy="6092455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25801" y="6492876"/>
            <a:ext cx="2057400" cy="365125"/>
          </a:xfrm>
        </p:spPr>
        <p:txBody>
          <a:bodyPr/>
          <a:lstStyle/>
          <a:p>
            <a:fld id="{0D0ED668-6C87-4B62-9AE0-1A256144EBB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직사각형 2"/>
          <p:cNvSpPr/>
          <p:nvPr userDrawn="1"/>
        </p:nvSpPr>
        <p:spPr>
          <a:xfrm>
            <a:off x="2090372" y="1"/>
            <a:ext cx="7053628" cy="369277"/>
          </a:xfrm>
          <a:prstGeom prst="rect">
            <a:avLst/>
          </a:prstGeom>
          <a:solidFill>
            <a:srgbClr val="29B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각형 7"/>
          <p:cNvSpPr/>
          <p:nvPr userDrawn="1"/>
        </p:nvSpPr>
        <p:spPr>
          <a:xfrm>
            <a:off x="0" y="-1"/>
            <a:ext cx="2235444" cy="369277"/>
          </a:xfrm>
          <a:prstGeom prst="homePlate">
            <a:avLst/>
          </a:prstGeom>
          <a:solidFill>
            <a:srgbClr val="044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포괄적 일차의료 제공을 위한 제도적 지원 방안 연구</a:t>
            </a:r>
          </a:p>
        </p:txBody>
      </p:sp>
      <p:sp>
        <p:nvSpPr>
          <p:cNvPr id="7" name="Прямоугольник 35"/>
          <p:cNvSpPr/>
          <p:nvPr userDrawn="1"/>
        </p:nvSpPr>
        <p:spPr>
          <a:xfrm>
            <a:off x="1520698" y="951141"/>
            <a:ext cx="34289" cy="467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3"/>
          </p:nvPr>
        </p:nvSpPr>
        <p:spPr>
          <a:xfrm>
            <a:off x="1554956" y="950914"/>
            <a:ext cx="7425929" cy="466725"/>
          </a:xfrm>
        </p:spPr>
        <p:txBody>
          <a:bodyPr/>
          <a:lstStyle>
            <a:lvl1pPr marL="0" indent="0">
              <a:buNone/>
              <a:defRPr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4"/>
          </p:nvPr>
        </p:nvSpPr>
        <p:spPr>
          <a:xfrm>
            <a:off x="1813323" y="1784350"/>
            <a:ext cx="6983015" cy="45466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4479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514350" indent="-171450">
              <a:buFont typeface="HY헤드라인M" panose="02030600000101010101" pitchFamily="18" charset="-127"/>
              <a:buChar char="-"/>
              <a:defRPr sz="1500"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857250" indent="-171450">
              <a:buFont typeface="HY헤드라인M" panose="02030600000101010101" pitchFamily="18" charset="-127"/>
              <a:buChar char="*"/>
              <a:defRPr sz="1350"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>
              <a:defRPr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>
              <a:defRPr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</p:txBody>
      </p:sp>
    </p:spTree>
    <p:extLst>
      <p:ext uri="{BB962C8B-B14F-4D97-AF65-F5344CB8AC3E}">
        <p14:creationId xmlns:p14="http://schemas.microsoft.com/office/powerpoint/2010/main" xmlns="" val="202993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srgbClr val="43434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0178F-0AC8-42B6-B180-198A3EA3E7FF}" type="slidenum">
              <a:rPr lang="ko-KR" altLang="en-US" smtClean="0">
                <a:solidFill>
                  <a:srgbClr val="434342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434342"/>
              </a:solidFill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656786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srgbClr val="434342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F2D13-C6DE-4F8A-B96F-E3AA4C13E39D}" type="slidenum">
              <a:rPr lang="ko-KR" altLang="en-US" smtClean="0">
                <a:solidFill>
                  <a:srgbClr val="434342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434342"/>
              </a:solidFill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srgbClr val="43434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FC6C9-AC6F-4DA0-BC0C-3A68B5DFAA98}" type="slidenum">
              <a:rPr lang="ko-KR" altLang="en-US" smtClean="0">
                <a:solidFill>
                  <a:srgbClr val="434342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434342"/>
              </a:solidFill>
            </a:endParaRPr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lnSpc>
                <a:spcPct val="130000"/>
              </a:lnSpc>
              <a:defRPr sz="3600" b="1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43434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B1E2-A9F9-4657-958E-148D99CE8814}" type="slidenum">
              <a:rPr lang="ko-KR" altLang="en-US">
                <a:solidFill>
                  <a:srgbClr val="434342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434342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06627"/>
            <a:ext cx="7886700" cy="5665574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45745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43434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B82A-6190-452A-AC42-9B58D1E89BC3}" type="slidenum">
              <a:rPr lang="ko-KR" altLang="en-US" smtClean="0">
                <a:solidFill>
                  <a:srgbClr val="434342"/>
                </a:solidFill>
              </a:rPr>
              <a:pPr/>
              <a:t>‹#›</a:t>
            </a:fld>
            <a:endParaRPr lang="ko-KR" altLang="en-US">
              <a:solidFill>
                <a:srgbClr val="434342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810376"/>
            <a:ext cx="9144000" cy="6958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9429" y="560788"/>
            <a:ext cx="7553773" cy="6092455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25801" y="6492876"/>
            <a:ext cx="2057400" cy="365125"/>
          </a:xfrm>
        </p:spPr>
        <p:txBody>
          <a:bodyPr/>
          <a:lstStyle/>
          <a:p>
            <a:fld id="{0D0ED668-6C87-4B62-9AE0-1A256144EBBD}" type="slidenum">
              <a:rPr lang="ko-KR" altLang="en-US" smtClean="0">
                <a:solidFill>
                  <a:srgbClr val="434342"/>
                </a:solidFill>
              </a:rPr>
              <a:pPr/>
              <a:t>‹#›</a:t>
            </a:fld>
            <a:endParaRPr lang="ko-KR" altLang="en-US">
              <a:solidFill>
                <a:srgbClr val="434342"/>
              </a:solidFill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2090372" y="1"/>
            <a:ext cx="7053628" cy="369277"/>
          </a:xfrm>
          <a:prstGeom prst="rect">
            <a:avLst/>
          </a:prstGeom>
          <a:solidFill>
            <a:srgbClr val="29B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8" name="오각형 7"/>
          <p:cNvSpPr/>
          <p:nvPr userDrawn="1"/>
        </p:nvSpPr>
        <p:spPr>
          <a:xfrm>
            <a:off x="0" y="-1"/>
            <a:ext cx="2235444" cy="369277"/>
          </a:xfrm>
          <a:prstGeom prst="homePlate">
            <a:avLst/>
          </a:prstGeom>
          <a:solidFill>
            <a:srgbClr val="044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포괄적 일차의료 제공을 위한 제도적 지원 방안 연구</a:t>
            </a:r>
          </a:p>
        </p:txBody>
      </p:sp>
      <p:sp>
        <p:nvSpPr>
          <p:cNvPr id="7" name="Прямоугольник 35"/>
          <p:cNvSpPr/>
          <p:nvPr userDrawn="1"/>
        </p:nvSpPr>
        <p:spPr>
          <a:xfrm>
            <a:off x="1520698" y="951141"/>
            <a:ext cx="34289" cy="467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3"/>
          </p:nvPr>
        </p:nvSpPr>
        <p:spPr>
          <a:xfrm>
            <a:off x="1554956" y="950914"/>
            <a:ext cx="7425929" cy="466725"/>
          </a:xfrm>
        </p:spPr>
        <p:txBody>
          <a:bodyPr/>
          <a:lstStyle>
            <a:lvl1pPr marL="0" indent="0">
              <a:buNone/>
              <a:defRPr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4"/>
          </p:nvPr>
        </p:nvSpPr>
        <p:spPr>
          <a:xfrm>
            <a:off x="1813323" y="1784350"/>
            <a:ext cx="6983015" cy="45466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4479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514350" indent="-171450">
              <a:buFont typeface="HY헤드라인M" panose="02030600000101010101" pitchFamily="18" charset="-127"/>
              <a:buChar char="-"/>
              <a:defRPr sz="1500"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857250" indent="-171450">
              <a:buFont typeface="HY헤드라인M" panose="02030600000101010101" pitchFamily="18" charset="-127"/>
              <a:buChar char="*"/>
              <a:defRPr sz="1350"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>
              <a:defRPr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>
              <a:defRPr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0178F-0AC8-42B6-B180-198A3EA3E7F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656786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429000"/>
            <a:ext cx="7416824" cy="152349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559623"/>
            <a:ext cx="741682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97739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>
            <a:lvl1pPr>
              <a:defRPr sz="105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>
              <a:defRPr/>
            </a:pPr>
            <a:fld id="{2D90178F-0AC8-42B6-B180-198A3EA3E7F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943574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800"/>
              </a:spcBef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100"/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>
            <a:lvl1pPr>
              <a:defRPr sz="105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>
              <a:defRPr/>
            </a:pPr>
            <a:fld id="{2D90178F-0AC8-42B6-B180-198A3EA3E7F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94357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800"/>
              </a:spcBef>
              <a:defRPr sz="2400"/>
            </a:lvl1pPr>
            <a:lvl2pPr>
              <a:lnSpc>
                <a:spcPct val="110000"/>
              </a:lnSpc>
              <a:defRPr sz="2000"/>
            </a:lvl2pPr>
            <a:lvl3pPr>
              <a:lnSpc>
                <a:spcPct val="110000"/>
              </a:lnSpc>
              <a:defRPr sz="1400"/>
            </a:lvl3pPr>
            <a:lvl4pPr>
              <a:lnSpc>
                <a:spcPct val="110000"/>
              </a:lnSpc>
              <a:defRPr sz="1200"/>
            </a:lvl4pPr>
            <a:lvl5pPr>
              <a:lnSpc>
                <a:spcPct val="110000"/>
              </a:lnSpc>
              <a:defRPr sz="1100"/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F2D13-C6DE-4F8A-B96F-E3AA4C13E39D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0987-0BC4-4E38-A6F4-E9D45B39BFC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FC6C9-AC6F-4DA0-BC0C-3A68B5DFAA98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CDD47-8598-455B-89BD-9489ECD77AF8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06627"/>
            <a:ext cx="7886700" cy="5665574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45745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B82A-6190-452A-AC42-9B58D1E89B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03779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1081574" y="6356350"/>
            <a:ext cx="760522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43096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fld id="{E2C705CE-B5BE-4E36-9C1C-08009209AB90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06" r:id="rId3"/>
    <p:sldLayoutId id="2147483707" r:id="rId4"/>
    <p:sldLayoutId id="2147483664" r:id="rId5"/>
    <p:sldLayoutId id="2147483665" r:id="rId6"/>
    <p:sldLayoutId id="2147483666" r:id="rId7"/>
    <p:sldLayoutId id="2147483667" r:id="rId8"/>
    <p:sldLayoutId id="2147483682" r:id="rId9"/>
    <p:sldLayoutId id="2147483684" r:id="rId10"/>
    <p:sldLayoutId id="2147483685" r:id="rId11"/>
    <p:sldLayoutId id="2147483686" r:id="rId12"/>
    <p:sldLayoutId id="2147483705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1" hangingPunct="1">
        <a:lnSpc>
          <a:spcPct val="120000"/>
        </a:lnSpc>
        <a:spcBef>
          <a:spcPct val="0"/>
        </a:spcBef>
        <a:buNone/>
        <a:defRPr kumimoji="0" sz="3200" b="1" kern="1200">
          <a:solidFill>
            <a:schemeClr val="tx2"/>
          </a:solidFill>
          <a:latin typeface="+mn-ea"/>
          <a:ea typeface="+mn-ea"/>
          <a:cs typeface="+mj-cs"/>
        </a:defRPr>
      </a:lvl1pPr>
    </p:titleStyle>
    <p:bodyStyle>
      <a:lvl1pPr marL="274320" indent="-274320" algn="l" rtl="0" eaLnBrk="1" latinLnBrk="1" hangingPunct="1">
        <a:spcBef>
          <a:spcPts val="12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6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1081574" y="6356350"/>
            <a:ext cx="760522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srgbClr val="434342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43096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fld id="{E2C705CE-B5BE-4E36-9C1C-08009209AB90}" type="slidenum">
              <a:rPr lang="ko-KR" altLang="en-US" smtClean="0">
                <a:solidFill>
                  <a:srgbClr val="434342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434342"/>
              </a:solidFill>
            </a:endParaRPr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srgbClr val="000000"/>
              </a:solidFill>
            </a:endParaRPr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srgbClr val="000000"/>
              </a:solidFill>
            </a:endParaRPr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39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3" r:id="rId3"/>
    <p:sldLayoutId id="2147483717" r:id="rId4"/>
    <p:sldLayoutId id="2147483720" r:id="rId5"/>
    <p:sldLayoutId id="2147483721" r:id="rId6"/>
    <p:sldLayoutId id="2147483737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1" hangingPunct="1">
        <a:lnSpc>
          <a:spcPct val="120000"/>
        </a:lnSpc>
        <a:spcBef>
          <a:spcPct val="0"/>
        </a:spcBef>
        <a:buNone/>
        <a:defRPr kumimoji="0" sz="3200" b="1" kern="1200">
          <a:solidFill>
            <a:schemeClr val="tx2"/>
          </a:solidFill>
          <a:latin typeface="+mn-ea"/>
          <a:ea typeface="+mn-ea"/>
          <a:cs typeface="+mj-cs"/>
        </a:defRPr>
      </a:lvl1pPr>
    </p:titleStyle>
    <p:bodyStyle>
      <a:lvl1pPr marL="274320" indent="-274320" algn="l" rtl="0" eaLnBrk="1" latinLnBrk="1" hangingPunct="1">
        <a:spcBef>
          <a:spcPts val="12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6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100" dirty="0" smtClean="0"/>
              <a:t>2017</a:t>
            </a:r>
            <a:r>
              <a:rPr lang="ko-KR" altLang="en-US" sz="2100" dirty="0" smtClean="0"/>
              <a:t>년 </a:t>
            </a:r>
            <a:r>
              <a:rPr lang="en-US" altLang="ko-KR" sz="2100" dirty="0" smtClean="0"/>
              <a:t>12</a:t>
            </a:r>
            <a:r>
              <a:rPr lang="ko-KR" altLang="en-US" sz="2100" dirty="0" smtClean="0"/>
              <a:t>월 </a:t>
            </a:r>
            <a:r>
              <a:rPr lang="en-US" altLang="ko-KR" sz="2100" dirty="0" smtClean="0"/>
              <a:t>22</a:t>
            </a:r>
            <a:r>
              <a:rPr lang="ko-KR" altLang="en-US" sz="2100" dirty="0" smtClean="0"/>
              <a:t>일</a:t>
            </a:r>
            <a:r>
              <a:rPr lang="en-US" altLang="ko-KR" sz="2100" dirty="0" smtClean="0"/>
              <a:t/>
            </a:r>
            <a:br>
              <a:rPr lang="en-US" altLang="ko-KR" sz="2100" dirty="0" smtClean="0"/>
            </a:br>
            <a:r>
              <a:rPr lang="ko-KR" altLang="en-US" sz="2100" dirty="0" smtClean="0"/>
              <a:t>서울대학교 </a:t>
            </a:r>
            <a:r>
              <a:rPr lang="ko-KR" altLang="en-US" sz="2100" dirty="0"/>
              <a:t>의과대학 의료관리학교실 </a:t>
            </a:r>
            <a:r>
              <a:rPr lang="en-US" altLang="ko-KR" sz="2100" dirty="0" smtClean="0"/>
              <a:t/>
            </a:r>
            <a:br>
              <a:rPr lang="en-US" altLang="ko-KR" sz="2100" dirty="0" smtClean="0"/>
            </a:br>
            <a:r>
              <a:rPr lang="ko-KR" altLang="en-US" sz="2600" dirty="0" smtClean="0"/>
              <a:t>김         윤</a:t>
            </a:r>
            <a:endParaRPr lang="ko-KR" altLang="en-US" sz="26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ko-KR" altLang="en-US" sz="2200" dirty="0"/>
          </a:p>
        </p:txBody>
      </p:sp>
      <p:sp>
        <p:nvSpPr>
          <p:cNvPr id="6" name="직사각형 5"/>
          <p:cNvSpPr/>
          <p:nvPr/>
        </p:nvSpPr>
        <p:spPr>
          <a:xfrm>
            <a:off x="899592" y="1340768"/>
            <a:ext cx="76230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4000" b="1" spc="-150" dirty="0" smtClean="0">
                <a:latin typeface="+mn-ea"/>
                <a:ea typeface="+mn-ea"/>
              </a:rPr>
              <a:t>기능 중심의 </a:t>
            </a:r>
            <a:endParaRPr lang="en-US" altLang="ko-KR" sz="4000" b="1" spc="-150" dirty="0" smtClean="0">
              <a:latin typeface="+mn-ea"/>
              <a:ea typeface="+mn-ea"/>
            </a:endParaRPr>
          </a:p>
          <a:p>
            <a:pPr algn="r">
              <a:lnSpc>
                <a:spcPct val="150000"/>
              </a:lnSpc>
            </a:pPr>
            <a:r>
              <a:rPr lang="ko-KR" altLang="en-US" sz="4000" b="1" spc="-150" dirty="0" smtClean="0">
                <a:latin typeface="+mn-ea"/>
                <a:ea typeface="+mn-ea"/>
              </a:rPr>
              <a:t>의료전달체계 개편방안 제안</a:t>
            </a:r>
            <a:endParaRPr lang="ko-KR" altLang="en-US" sz="4000" b="1" spc="-150" dirty="0"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62646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[</a:t>
            </a:r>
            <a:r>
              <a:rPr lang="ko-KR" altLang="en-US" sz="15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별도자료 </a:t>
            </a:r>
            <a:r>
              <a:rPr lang="en-US" altLang="ko-KR" sz="15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#1] </a:t>
            </a:r>
            <a:r>
              <a:rPr lang="ko-KR" altLang="en-US" sz="15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제</a:t>
            </a:r>
            <a:r>
              <a:rPr lang="en-US" altLang="ko-KR" sz="15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132</a:t>
            </a:r>
            <a:r>
              <a:rPr lang="ko-KR" altLang="en-US" sz="15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차 상임이사회</a:t>
            </a:r>
            <a:r>
              <a:rPr lang="en-US" altLang="ko-KR" sz="15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(2017.12.27.)</a:t>
            </a:r>
            <a:endParaRPr lang="ko-KR" altLang="en-US" sz="15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67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ko-KR" altLang="en-US" sz="3200" spc="-150" dirty="0" smtClean="0"/>
              <a:t>기능 분화 </a:t>
            </a:r>
            <a:r>
              <a:rPr kumimoji="1" lang="mr-IN" altLang="ko-KR" sz="3200" spc="-150" dirty="0" smtClean="0"/>
              <a:t>–</a:t>
            </a:r>
            <a:r>
              <a:rPr kumimoji="1" lang="ko-KR" altLang="en-US" sz="3200" spc="-150" dirty="0" smtClean="0"/>
              <a:t> 기능 유형에 따른 진료비 차등제 </a:t>
            </a:r>
            <a:endParaRPr kumimoji="1" lang="en-US" altLang="ko-KR" sz="3200" spc="-150" dirty="0"/>
          </a:p>
        </p:txBody>
      </p:sp>
      <p:graphicFrame>
        <p:nvGraphicFramePr>
          <p:cNvPr id="6" name="내용 개체 틀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3225683"/>
              </p:ext>
            </p:extLst>
          </p:nvPr>
        </p:nvGraphicFramePr>
        <p:xfrm>
          <a:off x="653003" y="3212976"/>
          <a:ext cx="7837993" cy="29805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7631"/>
                <a:gridCol w="1425090"/>
                <a:gridCol w="1425091"/>
                <a:gridCol w="1425090"/>
                <a:gridCol w="1425091"/>
              </a:tblGrid>
              <a:tr h="597633"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외래</a:t>
                      </a:r>
                      <a:endParaRPr lang="ko-KR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입원</a:t>
                      </a:r>
                      <a:endParaRPr lang="ko-KR" altLang="en-US" sz="2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4824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경증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중증*</a:t>
                      </a:r>
                      <a:endParaRPr lang="ko-KR" altLang="en-US" sz="1600" baseline="30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경증</a:t>
                      </a:r>
                      <a:endParaRPr lang="ko-KR" alt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중증*</a:t>
                      </a:r>
                      <a:endParaRPr lang="ko-KR" altLang="en-US" sz="1600" baseline="30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16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/>
                        <a:t>일차진료기관</a:t>
                      </a:r>
                      <a:endParaRPr lang="ko-KR" altLang="en-US" sz="200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 smtClean="0">
                          <a:solidFill>
                            <a:srgbClr val="C00000"/>
                          </a:solidFill>
                        </a:rPr>
                        <a:t>▲</a:t>
                      </a:r>
                      <a:endParaRPr lang="ko-KR" alt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 smtClean="0"/>
                        <a:t>-</a:t>
                      </a:r>
                      <a:endParaRPr lang="ko-KR" altLang="en-US" sz="2800" dirty="0" smtClean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/>
                        <a:t>-</a:t>
                      </a:r>
                      <a:endParaRPr lang="ko-KR" altLang="en-US" sz="2000" dirty="0" smtClean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</a:tr>
              <a:tr h="62916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/>
                        <a:t>이차진료기관 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/>
                        <a:t>-</a:t>
                      </a:r>
                      <a:endParaRPr lang="ko-KR" alt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 smtClean="0"/>
                        <a:t>-</a:t>
                      </a:r>
                      <a:endParaRPr lang="ko-KR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dirty="0" smtClean="0">
                          <a:solidFill>
                            <a:srgbClr val="C00000"/>
                          </a:solidFill>
                        </a:rPr>
                        <a:t>▲</a:t>
                      </a:r>
                      <a:endParaRPr lang="ko-KR" altLang="en-US" sz="2400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/>
                        <a:t>-</a:t>
                      </a:r>
                      <a:endParaRPr lang="ko-KR" altLang="en-US" sz="2000" dirty="0" smtClean="0"/>
                    </a:p>
                  </a:txBody>
                  <a:tcPr anchor="ctr"/>
                </a:tc>
              </a:tr>
              <a:tr h="64205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/>
                        <a:t>삼차진료기관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dirty="0" smtClean="0"/>
                        <a:t>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3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dirty="0" smtClean="0"/>
                        <a:t>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3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내용 개체 틀 2"/>
          <p:cNvSpPr txBox="1">
            <a:spLocks/>
          </p:cNvSpPr>
          <p:nvPr/>
        </p:nvSpPr>
        <p:spPr>
          <a:xfrm>
            <a:off x="457200" y="1340768"/>
            <a:ext cx="8229600" cy="465678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1" hangingPunct="1">
              <a:spcBef>
                <a:spcPts val="18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1" hangingPunct="1">
              <a:spcBef>
                <a:spcPts val="6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1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1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1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1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1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1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ko-KR" altLang="en-US" sz="2400" dirty="0" smtClean="0"/>
              <a:t>▽ </a:t>
            </a:r>
            <a:r>
              <a:rPr lang="en-US" altLang="ko-KR" sz="2400" dirty="0" smtClean="0"/>
              <a:t>=</a:t>
            </a:r>
            <a:r>
              <a:rPr lang="ko-KR" altLang="en-US" sz="2400" dirty="0" smtClean="0"/>
              <a:t> </a:t>
            </a:r>
            <a:r>
              <a:rPr lang="ko-KR" altLang="en-US" sz="2400" dirty="0">
                <a:solidFill>
                  <a:srgbClr val="C00000"/>
                </a:solidFill>
              </a:rPr>
              <a:t>병원</a:t>
            </a:r>
            <a:r>
              <a:rPr lang="ko-KR" altLang="en-US" sz="2400" dirty="0"/>
              <a:t> 진료비 </a:t>
            </a:r>
            <a:r>
              <a:rPr lang="ko-KR" altLang="en-US" sz="2400" dirty="0" smtClean="0">
                <a:solidFill>
                  <a:srgbClr val="C00000"/>
                </a:solidFill>
              </a:rPr>
              <a:t>인하</a:t>
            </a:r>
            <a:r>
              <a:rPr lang="ko-KR" altLang="en-US" sz="2400" dirty="0"/>
              <a:t>와</a:t>
            </a:r>
            <a:r>
              <a:rPr lang="ko-KR" altLang="en-US" sz="2400" dirty="0" smtClean="0"/>
              <a:t> </a:t>
            </a:r>
            <a:r>
              <a:rPr lang="ko-KR" altLang="en-US" sz="2400" dirty="0" smtClean="0">
                <a:solidFill>
                  <a:srgbClr val="C00000"/>
                </a:solidFill>
              </a:rPr>
              <a:t>환자</a:t>
            </a:r>
            <a:r>
              <a:rPr lang="ko-KR" altLang="en-US" sz="2400" dirty="0" smtClean="0"/>
              <a:t> 본인부담금 </a:t>
            </a:r>
            <a:r>
              <a:rPr lang="ko-KR" altLang="en-US" sz="2400" dirty="0" smtClean="0">
                <a:solidFill>
                  <a:srgbClr val="C00000"/>
                </a:solidFill>
              </a:rPr>
              <a:t>인상</a:t>
            </a:r>
            <a:r>
              <a:rPr lang="ko-KR" altLang="en-US" sz="2400" dirty="0"/>
              <a:t>을</a:t>
            </a:r>
            <a:r>
              <a:rPr lang="ko-KR" altLang="en-US" sz="2400" dirty="0" smtClean="0"/>
              <a:t> 병행</a:t>
            </a:r>
            <a:endParaRPr lang="en-US" altLang="ko-KR" sz="2400" dirty="0" smtClean="0"/>
          </a:p>
          <a:p>
            <a:pPr lvl="1" fontAlgn="auto">
              <a:lnSpc>
                <a:spcPct val="150000"/>
              </a:lnSpc>
              <a:spcAft>
                <a:spcPts val="0"/>
              </a:spcAft>
            </a:pPr>
            <a:r>
              <a:rPr lang="ko-KR" altLang="en-US" sz="2000" dirty="0" smtClean="0">
                <a:solidFill>
                  <a:schemeClr val="tx1"/>
                </a:solidFill>
              </a:rPr>
              <a:t>경증환자의 상급종합병원 이용억제 효과 강화 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lvl="1" fontAlgn="auto">
              <a:lnSpc>
                <a:spcPct val="150000"/>
              </a:lnSpc>
              <a:spcAft>
                <a:spcPts val="0"/>
              </a:spcAft>
            </a:pPr>
            <a:r>
              <a:rPr lang="ko-KR" altLang="en-US" sz="2000" dirty="0" smtClean="0">
                <a:solidFill>
                  <a:schemeClr val="tx1"/>
                </a:solidFill>
              </a:rPr>
              <a:t>의료제공자와 환자의 불합리한 의료이용에 대한 책임 공유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ko-KR" altLang="en-US" dirty="0" smtClean="0"/>
              <a:t>종합병원과 병원의 진료기능 분석</a:t>
            </a:r>
            <a:endParaRPr kumimoji="1" lang="ko-KR" altLang="en-US" dirty="0"/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39139348"/>
              </p:ext>
            </p:extLst>
          </p:nvPr>
        </p:nvGraphicFramePr>
        <p:xfrm>
          <a:off x="457200" y="2060848"/>
          <a:ext cx="425881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내용 개체 틀 1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635519603"/>
              </p:ext>
            </p:extLst>
          </p:nvPr>
        </p:nvGraphicFramePr>
        <p:xfrm>
          <a:off x="4498975" y="2060848"/>
          <a:ext cx="4175125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직사각형 2"/>
          <p:cNvSpPr/>
          <p:nvPr/>
        </p:nvSpPr>
        <p:spPr>
          <a:xfrm>
            <a:off x="531564" y="1331476"/>
            <a:ext cx="82169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+mn-ea"/>
                <a:ea typeface="+mn-ea"/>
              </a:rPr>
              <a:t>기능 중심 진료비 </a:t>
            </a:r>
            <a:r>
              <a:rPr lang="ko-KR" altLang="en-US" sz="2000" dirty="0" smtClean="0">
                <a:latin typeface="+mn-ea"/>
                <a:ea typeface="+mn-ea"/>
              </a:rPr>
              <a:t>차등제 적용하기 </a:t>
            </a:r>
            <a:r>
              <a:rPr lang="ko-KR" altLang="en-US" sz="2000" dirty="0">
                <a:latin typeface="+mn-ea"/>
                <a:ea typeface="+mn-ea"/>
              </a:rPr>
              <a:t>위해 </a:t>
            </a:r>
            <a:r>
              <a:rPr lang="ko-KR" altLang="en-US" sz="2000" dirty="0" smtClean="0">
                <a:latin typeface="+mn-ea"/>
                <a:ea typeface="+mn-ea"/>
              </a:rPr>
              <a:t>종합병원과 </a:t>
            </a:r>
            <a:r>
              <a:rPr lang="ko-KR" altLang="en-US" sz="2000" dirty="0">
                <a:latin typeface="+mn-ea"/>
                <a:ea typeface="+mn-ea"/>
              </a:rPr>
              <a:t>병원의 기능 </a:t>
            </a:r>
            <a:r>
              <a:rPr lang="ko-KR" altLang="en-US" sz="2000" dirty="0" smtClean="0">
                <a:latin typeface="+mn-ea"/>
                <a:ea typeface="+mn-ea"/>
              </a:rPr>
              <a:t>분석</a:t>
            </a:r>
            <a:endParaRPr lang="en-US" altLang="ko-KR" sz="2000" dirty="0" smtClean="0"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ko-KR" altLang="en-US" dirty="0" smtClean="0">
                <a:latin typeface="+mn-ea"/>
                <a:ea typeface="+mn-ea"/>
              </a:rPr>
              <a:t>분석결과 </a:t>
            </a:r>
            <a:r>
              <a:rPr lang="en-US" altLang="ko-KR" dirty="0" smtClean="0">
                <a:latin typeface="+mn-ea"/>
                <a:ea typeface="+mn-ea"/>
              </a:rPr>
              <a:t>:</a:t>
            </a:r>
            <a:r>
              <a:rPr lang="ko-KR" altLang="en-US" dirty="0" smtClean="0">
                <a:latin typeface="+mn-ea"/>
                <a:ea typeface="+mn-ea"/>
              </a:rPr>
              <a:t> 급성기 </a:t>
            </a:r>
            <a:r>
              <a:rPr lang="en-US" altLang="ko-KR" dirty="0" smtClean="0">
                <a:solidFill>
                  <a:srgbClr val="C00000"/>
                </a:solidFill>
                <a:latin typeface="+mn-ea"/>
                <a:ea typeface="+mn-ea"/>
              </a:rPr>
              <a:t>31%</a:t>
            </a:r>
            <a:r>
              <a:rPr lang="en-US" altLang="ko-KR" dirty="0" smtClean="0">
                <a:latin typeface="+mn-ea"/>
                <a:ea typeface="+mn-ea"/>
              </a:rPr>
              <a:t>,</a:t>
            </a:r>
            <a:r>
              <a:rPr lang="ko-KR" altLang="en-US" dirty="0" smtClean="0">
                <a:latin typeface="+mn-ea"/>
                <a:ea typeface="+mn-ea"/>
              </a:rPr>
              <a:t> 단과병원 </a:t>
            </a:r>
            <a:r>
              <a:rPr lang="en-US" altLang="ko-KR" dirty="0" smtClean="0">
                <a:solidFill>
                  <a:srgbClr val="C00000"/>
                </a:solidFill>
                <a:latin typeface="+mn-ea"/>
                <a:ea typeface="+mn-ea"/>
              </a:rPr>
              <a:t>52%</a:t>
            </a:r>
            <a:r>
              <a:rPr lang="en-US" altLang="ko-KR" dirty="0" smtClean="0">
                <a:latin typeface="+mn-ea"/>
                <a:ea typeface="+mn-ea"/>
              </a:rPr>
              <a:t>,</a:t>
            </a:r>
            <a:r>
              <a:rPr lang="ko-KR" altLang="en-US" dirty="0" smtClean="0">
                <a:latin typeface="+mn-ea"/>
                <a:ea typeface="+mn-ea"/>
              </a:rPr>
              <a:t> 요양형 병원 </a:t>
            </a:r>
            <a:r>
              <a:rPr lang="en-US" altLang="ko-KR" dirty="0" smtClean="0">
                <a:solidFill>
                  <a:srgbClr val="C00000"/>
                </a:solidFill>
                <a:latin typeface="+mn-ea"/>
                <a:ea typeface="+mn-ea"/>
              </a:rPr>
              <a:t>17%</a:t>
            </a:r>
            <a:r>
              <a:rPr lang="ko-KR" altLang="en-US" dirty="0" smtClean="0">
                <a:latin typeface="+mn-ea"/>
                <a:ea typeface="+mn-ea"/>
              </a:rPr>
              <a:t> 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단과 전문병의원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현 종별기준별 분포</a:t>
            </a:r>
            <a:endParaRPr lang="en-GB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512168"/>
          </a:xfrm>
        </p:spPr>
        <p:txBody>
          <a:bodyPr>
            <a:normAutofit/>
          </a:bodyPr>
          <a:lstStyle/>
          <a:p>
            <a:pPr lvl="1"/>
            <a:r>
              <a:rPr lang="ko-KR" altLang="en-US" sz="1700" dirty="0" smtClean="0"/>
              <a:t>단과 전문병의원 진료기관의 </a:t>
            </a:r>
            <a:r>
              <a:rPr lang="ko-KR" altLang="en-US" sz="1700" dirty="0"/>
              <a:t>약 </a:t>
            </a:r>
            <a:r>
              <a:rPr lang="en-US" altLang="ko-KR" sz="1700" dirty="0"/>
              <a:t>80</a:t>
            </a:r>
            <a:r>
              <a:rPr lang="en-US" altLang="ko-KR" sz="1700" dirty="0" smtClean="0"/>
              <a:t>%</a:t>
            </a:r>
            <a:r>
              <a:rPr lang="ko-KR" altLang="en-US" sz="1700" dirty="0" smtClean="0"/>
              <a:t>인 약 </a:t>
            </a:r>
            <a:r>
              <a:rPr lang="en-US" altLang="ko-KR" sz="1700" dirty="0" smtClean="0"/>
              <a:t>4</a:t>
            </a:r>
            <a:r>
              <a:rPr lang="ko-KR" altLang="en-US" sz="1700" dirty="0" smtClean="0"/>
              <a:t>천</a:t>
            </a:r>
            <a:r>
              <a:rPr lang="en-US" altLang="ko-KR" sz="1700" dirty="0" smtClean="0"/>
              <a:t>9</a:t>
            </a:r>
            <a:r>
              <a:rPr lang="ko-KR" altLang="en-US" sz="1700" dirty="0" smtClean="0"/>
              <a:t>백개 의원급 </a:t>
            </a:r>
            <a:endParaRPr lang="en-US" altLang="ko-KR" sz="1700" dirty="0" smtClean="0"/>
          </a:p>
          <a:p>
            <a:pPr lvl="1"/>
            <a:r>
              <a:rPr lang="en-US" altLang="ko-KR" sz="1700" dirty="0" smtClean="0"/>
              <a:t>5</a:t>
            </a:r>
            <a:r>
              <a:rPr lang="ko-KR" altLang="en-US" sz="1700" dirty="0"/>
              <a:t>개 </a:t>
            </a:r>
            <a:r>
              <a:rPr lang="ko-KR" altLang="en-US" sz="1700" dirty="0" smtClean="0"/>
              <a:t>유형이  </a:t>
            </a:r>
            <a:r>
              <a:rPr lang="ko-KR" altLang="en-US" sz="1700" dirty="0">
                <a:solidFill>
                  <a:srgbClr val="C00000"/>
                </a:solidFill>
              </a:rPr>
              <a:t>약 </a:t>
            </a:r>
            <a:r>
              <a:rPr lang="en-US" altLang="ko-KR" sz="1700" dirty="0">
                <a:solidFill>
                  <a:srgbClr val="C00000"/>
                </a:solidFill>
              </a:rPr>
              <a:t>73%</a:t>
            </a:r>
            <a:r>
              <a:rPr lang="ko-KR" altLang="en-US" sz="1700" dirty="0">
                <a:solidFill>
                  <a:srgbClr val="C00000"/>
                </a:solidFill>
              </a:rPr>
              <a:t> 차지 </a:t>
            </a:r>
            <a:r>
              <a:rPr lang="mr-IN" altLang="ko-KR" sz="1700" dirty="0" smtClean="0"/>
              <a:t>–</a:t>
            </a:r>
            <a:r>
              <a:rPr lang="ko-KR" altLang="en-US" sz="1400" dirty="0" smtClean="0"/>
              <a:t> 정형외과</a:t>
            </a:r>
            <a:r>
              <a:rPr lang="en-US" altLang="ko-KR" sz="1400" dirty="0"/>
              <a:t>(</a:t>
            </a:r>
            <a:r>
              <a:rPr lang="ko-KR" altLang="en-US" sz="1400" dirty="0" smtClean="0"/>
              <a:t>내과계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</a:t>
            </a:r>
            <a:r>
              <a:rPr lang="en-US" altLang="ko-KR" sz="1400" dirty="0"/>
              <a:t>20.9%),</a:t>
            </a:r>
            <a:r>
              <a:rPr lang="ko-KR" altLang="en-US" sz="1400" dirty="0"/>
              <a:t> 정형외과</a:t>
            </a:r>
            <a:r>
              <a:rPr lang="en-US" altLang="ko-KR" sz="1400" dirty="0"/>
              <a:t>(</a:t>
            </a:r>
            <a:r>
              <a:rPr lang="ko-KR" altLang="en-US" sz="1400" dirty="0" smtClean="0"/>
              <a:t>외과</a:t>
            </a:r>
            <a:r>
              <a:rPr lang="ko-KR" altLang="en-US" sz="1400" dirty="0"/>
              <a:t>계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</a:t>
            </a:r>
            <a:r>
              <a:rPr lang="en-US" altLang="ko-KR" sz="1400" dirty="0"/>
              <a:t>5.7%),</a:t>
            </a:r>
            <a:r>
              <a:rPr lang="ko-KR" altLang="en-US" sz="1400" dirty="0"/>
              <a:t> 안과</a:t>
            </a:r>
            <a:r>
              <a:rPr lang="en-US" altLang="ko-KR" sz="1400" dirty="0"/>
              <a:t>(17.3%),</a:t>
            </a:r>
            <a:r>
              <a:rPr lang="ko-KR" altLang="en-US" sz="1400" dirty="0"/>
              <a:t> 대장항문</a:t>
            </a:r>
            <a:r>
              <a:rPr lang="en-US" altLang="ko-KR" sz="1400" dirty="0"/>
              <a:t>(10.6%),</a:t>
            </a:r>
            <a:r>
              <a:rPr lang="ko-KR" altLang="en-US" sz="1400" dirty="0"/>
              <a:t> 이비인후과</a:t>
            </a:r>
            <a:r>
              <a:rPr lang="en-US" altLang="ko-KR" sz="1400" dirty="0"/>
              <a:t>(8.3%)</a:t>
            </a:r>
            <a:r>
              <a:rPr lang="ko-KR" altLang="en-US" sz="1400" dirty="0"/>
              <a:t> </a:t>
            </a:r>
            <a:endParaRPr lang="en-US" altLang="ko-KR" sz="1400" dirty="0" smtClean="0"/>
          </a:p>
          <a:p>
            <a:pPr lvl="1"/>
            <a:r>
              <a:rPr lang="ko-KR" altLang="en-US" sz="1700" dirty="0"/>
              <a:t>의원과 병원급의 진료기능 </a:t>
            </a:r>
            <a:r>
              <a:rPr lang="ko-KR" altLang="en-US" sz="1700" dirty="0" smtClean="0"/>
              <a:t>유사</a:t>
            </a:r>
            <a:r>
              <a:rPr lang="en-US" altLang="ko-KR" sz="1700" dirty="0" smtClean="0"/>
              <a:t> </a:t>
            </a:r>
            <a:r>
              <a:rPr lang="mr-IN" altLang="ko-KR" sz="1700" dirty="0" smtClean="0"/>
              <a:t>–</a:t>
            </a:r>
            <a:r>
              <a:rPr lang="en-US" altLang="ko-KR" sz="1700" dirty="0" smtClean="0"/>
              <a:t> DRG </a:t>
            </a:r>
            <a:r>
              <a:rPr lang="ko-KR" altLang="en-US" sz="1700" dirty="0" smtClean="0"/>
              <a:t>수</a:t>
            </a:r>
            <a:r>
              <a:rPr lang="en-US" altLang="ko-KR" sz="1700" dirty="0" smtClean="0"/>
              <a:t>,</a:t>
            </a:r>
            <a:r>
              <a:rPr lang="ko-KR" altLang="en-US" sz="1700" dirty="0" smtClean="0"/>
              <a:t> 의사 </a:t>
            </a:r>
            <a:r>
              <a:rPr lang="en-US" altLang="ko-KR" sz="1700" dirty="0" smtClean="0"/>
              <a:t>1</a:t>
            </a:r>
            <a:r>
              <a:rPr lang="ko-KR" altLang="en-US" sz="1700" dirty="0" smtClean="0"/>
              <a:t>인당 입원 및 외래환자 수 </a:t>
            </a:r>
            <a:endParaRPr lang="en-US" altLang="ko-KR" sz="1700" dirty="0"/>
          </a:p>
          <a:p>
            <a:pPr lvl="1"/>
            <a:endParaRPr lang="en-GB" altLang="ko-KR" sz="3000" dirty="0">
              <a:solidFill>
                <a:srgbClr val="C00000"/>
              </a:solidFill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6213488"/>
              </p:ext>
            </p:extLst>
          </p:nvPr>
        </p:nvGraphicFramePr>
        <p:xfrm>
          <a:off x="457200" y="2924944"/>
          <a:ext cx="8229600" cy="3431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1280160"/>
                <a:gridCol w="1280160"/>
                <a:gridCol w="1280160"/>
                <a:gridCol w="1280160"/>
                <a:gridCol w="1280160"/>
              </a:tblGrid>
              <a:tr h="331199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400" u="none" strike="noStrike" dirty="0">
                          <a:effectLst/>
                        </a:rPr>
                        <a:t>　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charset="-127"/>
                      </a:endParaRP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1400" u="none" strike="noStrike" dirty="0">
                          <a:effectLst/>
                        </a:rPr>
                        <a:t> 종합병원 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charset="-127"/>
                      </a:endParaRP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1400" u="none" strike="noStrike">
                          <a:effectLst/>
                        </a:rPr>
                        <a:t> 병원 </a:t>
                      </a:r>
                      <a:endParaRPr lang="ko-KR" altLang="en-US" sz="1400" b="1" i="0" u="none" strike="noStrike">
                        <a:solidFill>
                          <a:srgbClr val="000000"/>
                        </a:solidFill>
                        <a:effectLst/>
                        <a:latin typeface="맑은 고딕" charset="-127"/>
                      </a:endParaRP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1400" u="none" strike="noStrike" dirty="0">
                          <a:effectLst/>
                        </a:rPr>
                        <a:t> 의원 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charset="-127"/>
                      </a:endParaRP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1400" u="none" strike="noStrike" dirty="0">
                          <a:effectLst/>
                        </a:rPr>
                        <a:t> 요양병원 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charset="-127"/>
                      </a:endParaRP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1400" u="none" strike="noStrike" dirty="0">
                          <a:effectLst/>
                        </a:rPr>
                        <a:t> 합계 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charset="-127"/>
                      </a:endParaRP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919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400" u="none" strike="noStrike">
                          <a:effectLst/>
                        </a:rPr>
                        <a:t> 기관수 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charset="-127"/>
                      </a:endParaRP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is-IS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 28 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400" u="none" strike="noStrike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850</a:t>
                      </a:r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is-IS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is-IS" sz="1400" u="none" strike="noStrike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4,908</a:t>
                      </a:r>
                      <a:r>
                        <a:rPr lang="is-IS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ru-RU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31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is-IS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6,052 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919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400" u="none" strike="noStrike" dirty="0" smtClean="0">
                          <a:effectLst/>
                        </a:rPr>
                        <a:t> 허가 </a:t>
                      </a:r>
                      <a:r>
                        <a:rPr lang="ko-KR" altLang="en-US" sz="1400" u="none" strike="noStrike" dirty="0">
                          <a:effectLst/>
                        </a:rPr>
                        <a:t>병상수 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charset="-127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is-IS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236 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is-IS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82 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cs-CZ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 11 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is-IS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130 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is-IS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 23 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</a:tr>
              <a:tr h="25919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400" u="none" strike="noStrike" dirty="0">
                          <a:effectLst/>
                        </a:rPr>
                        <a:t> </a:t>
                      </a:r>
                      <a:r>
                        <a:rPr lang="ko-KR" altLang="en-US" sz="1400" u="none" strike="noStrike" dirty="0" smtClean="0">
                          <a:effectLst/>
                        </a:rPr>
                        <a:t>입원건수 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charset="-127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fi-FI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6,699 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is-IS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2,281 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is-IS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265 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fi-FI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 559 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cs-CZ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 594 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</a:tr>
              <a:tr h="25919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400" u="none" strike="noStrike" dirty="0">
                          <a:effectLst/>
                        </a:rPr>
                        <a:t> </a:t>
                      </a:r>
                      <a:r>
                        <a:rPr lang="ko-KR" altLang="en-US" sz="1400" u="none" strike="noStrike" dirty="0" smtClean="0">
                          <a:effectLst/>
                        </a:rPr>
                        <a:t>외래건수  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charset="-127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tr-TR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126,294 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is-IS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53,408 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fi-FI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24,967 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is-IS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2,424 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nb-NO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 29,030 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</a:tr>
              <a:tr h="25919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400" u="none" strike="noStrike" dirty="0" smtClean="0">
                          <a:effectLst/>
                        </a:rPr>
                        <a:t> 조정환자수  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charset="-127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fi-FI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31,958 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fi-FI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12,963 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is-IS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5,258 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is-IS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1,044 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cs-CZ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 6,400 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</a:tr>
              <a:tr h="25919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400" u="none" strike="noStrike" dirty="0" smtClean="0">
                          <a:effectLst/>
                        </a:rPr>
                        <a:t> 최빈 </a:t>
                      </a:r>
                      <a:r>
                        <a:rPr lang="en-US" altLang="ko-KR" sz="1400" u="none" strike="noStrike" dirty="0">
                          <a:effectLst/>
                        </a:rPr>
                        <a:t>MDC </a:t>
                      </a:r>
                      <a:r>
                        <a:rPr lang="ko-KR" altLang="en-US" sz="1400" u="none" strike="noStrike" dirty="0">
                          <a:effectLst/>
                        </a:rPr>
                        <a:t>비율 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charset="-127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lvl="1" algn="ctr" rtl="0" fontAlgn="t"/>
                      <a:r>
                        <a:rPr lang="mr-IN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58%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76200" marT="6350" marB="0"/>
                </a:tc>
                <a:tc>
                  <a:txBody>
                    <a:bodyPr/>
                    <a:lstStyle/>
                    <a:p>
                      <a:pPr lvl="1" algn="ctr" rtl="0" fontAlgn="t"/>
                      <a:r>
                        <a:rPr lang="mr-IN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75%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76200" marT="6350" marB="0"/>
                </a:tc>
                <a:tc>
                  <a:txBody>
                    <a:bodyPr/>
                    <a:lstStyle/>
                    <a:p>
                      <a:pPr lvl="1" algn="ctr" rtl="0" fontAlgn="t"/>
                      <a:r>
                        <a:rPr lang="mr-IN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89%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76200" marT="6350" marB="0"/>
                </a:tc>
                <a:tc>
                  <a:txBody>
                    <a:bodyPr/>
                    <a:lstStyle/>
                    <a:p>
                      <a:pPr lvl="1" algn="ctr" rtl="0" fontAlgn="t"/>
                      <a:r>
                        <a:rPr lang="mr-IN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58%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76200" marT="6350" marB="0"/>
                </a:tc>
                <a:tc>
                  <a:txBody>
                    <a:bodyPr/>
                    <a:lstStyle/>
                    <a:p>
                      <a:pPr lvl="1" algn="ctr" rtl="0" fontAlgn="t"/>
                      <a:r>
                        <a:rPr lang="mr-IN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87%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76200" marT="6350" marB="0"/>
                </a:tc>
              </a:tr>
              <a:tr h="25919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400" u="none" strike="noStrike" dirty="0" smtClean="0">
                          <a:effectLst/>
                        </a:rPr>
                        <a:t> 수술비율 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charset="-127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lvl="1" algn="ctr" rtl="0" fontAlgn="t"/>
                      <a:r>
                        <a:rPr lang="mr-IN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31%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76200" marT="6350" marB="0"/>
                </a:tc>
                <a:tc>
                  <a:txBody>
                    <a:bodyPr/>
                    <a:lstStyle/>
                    <a:p>
                      <a:pPr lvl="1" algn="ctr" rtl="0" fontAlgn="t"/>
                      <a:r>
                        <a:rPr lang="mr-IN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40%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76200" marT="6350" marB="0"/>
                </a:tc>
                <a:tc>
                  <a:txBody>
                    <a:bodyPr/>
                    <a:lstStyle/>
                    <a:p>
                      <a:pPr lvl="1" algn="ctr" rtl="0" fontAlgn="t"/>
                      <a:r>
                        <a:rPr lang="mr-IN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60%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76200" marT="6350" marB="0"/>
                </a:tc>
                <a:tc>
                  <a:txBody>
                    <a:bodyPr/>
                    <a:lstStyle/>
                    <a:p>
                      <a:pPr lvl="1" algn="ctr" rtl="0" fontAlgn="t"/>
                      <a:r>
                        <a:rPr lang="mr-IN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0%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76200" marT="6350" marB="0"/>
                </a:tc>
                <a:tc>
                  <a:txBody>
                    <a:bodyPr/>
                    <a:lstStyle/>
                    <a:p>
                      <a:pPr lvl="1" algn="ctr" rtl="0" fontAlgn="t"/>
                      <a:r>
                        <a:rPr lang="mr-IN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55%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76200" marT="6350" marB="0"/>
                </a:tc>
              </a:tr>
              <a:tr h="25919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altLang="ko-KR" sz="1400" u="none" strike="noStrike" dirty="0" smtClean="0">
                          <a:effectLst/>
                        </a:rPr>
                        <a:t>DRG </a:t>
                      </a:r>
                      <a:r>
                        <a:rPr lang="ko-KR" altLang="en-US" sz="1400" u="none" strike="noStrike" dirty="0">
                          <a:effectLst/>
                        </a:rPr>
                        <a:t>개수 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charset="-127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is-IS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254 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fi-FI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79 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is-IS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13 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is-IS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24 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is-IS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 24 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</a:tr>
              <a:tr h="25919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400" u="none" strike="noStrike" dirty="0" smtClean="0">
                          <a:effectLst/>
                        </a:rPr>
                        <a:t> 의사 </a:t>
                      </a:r>
                      <a:r>
                        <a:rPr lang="ko-KR" altLang="en-US" sz="1400" u="none" strike="noStrike" dirty="0">
                          <a:effectLst/>
                        </a:rPr>
                        <a:t>수 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charset="-127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is-IS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32 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ko-KR" altLang="en-US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8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is-IS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2 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is-IS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2 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3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/>
                </a:tc>
              </a:tr>
              <a:tr h="25919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400" u="none" strike="noStrike" dirty="0" smtClean="0">
                          <a:effectLst/>
                        </a:rPr>
                        <a:t> 간호사수 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charset="-127"/>
                      </a:endParaRPr>
                    </a:p>
                  </a:txBody>
                  <a:tcPr marL="6350" marR="6350" marT="635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cs-CZ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121 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cs-CZ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21 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ru-RU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1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fi-FI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9 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4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1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400" u="none" strike="noStrike" dirty="0">
                          <a:effectLst/>
                        </a:rPr>
                        <a:t> 의사 </a:t>
                      </a:r>
                      <a:r>
                        <a:rPr lang="en-US" altLang="ko-KR" sz="1400" u="none" strike="noStrike" dirty="0">
                          <a:effectLst/>
                        </a:rPr>
                        <a:t>1</a:t>
                      </a:r>
                      <a:r>
                        <a:rPr lang="ko-KR" altLang="en-US" sz="1400" u="none" strike="noStrike" dirty="0">
                          <a:effectLst/>
                        </a:rPr>
                        <a:t>인당 입원건수 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charset="-127"/>
                      </a:endParaRP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cs-CZ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 211 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is-IS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 304 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is-IS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 166 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is-IS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233 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is-IS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 228 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2860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919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400" u="none" strike="noStrike" dirty="0">
                          <a:effectLst/>
                        </a:rPr>
                        <a:t> 의사 </a:t>
                      </a:r>
                      <a:r>
                        <a:rPr lang="en-US" altLang="ko-KR" sz="1400" u="none" strike="noStrike" dirty="0">
                          <a:effectLst/>
                        </a:rPr>
                        <a:t>1</a:t>
                      </a:r>
                      <a:r>
                        <a:rPr lang="ko-KR" altLang="en-US" sz="1400" u="none" strike="noStrike" dirty="0">
                          <a:effectLst/>
                        </a:rPr>
                        <a:t>인당 외래환자수 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charset="-127"/>
                      </a:endParaRPr>
                    </a:p>
                  </a:txBody>
                  <a:tcPr marL="6350" marR="6350" marT="635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fi-FI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3,972 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u="none" strike="noStrike" dirty="0" smtClean="0">
                          <a:effectLst/>
                          <a:latin typeface="+mn-ea"/>
                          <a:ea typeface="+mn-ea"/>
                          <a:cs typeface="+mn-cs"/>
                        </a:rPr>
                        <a:t>7,121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s-IS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15,604 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s-IS" sz="1400" u="none" strike="noStrike">
                          <a:effectLst/>
                          <a:latin typeface="+mn-ea"/>
                          <a:ea typeface="+mn-ea"/>
                          <a:cs typeface="+mn-cs"/>
                        </a:rPr>
                        <a:t> 1,010 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400" u="none" strike="noStrike" dirty="0">
                          <a:effectLst/>
                          <a:latin typeface="+mn-ea"/>
                          <a:ea typeface="+mn-ea"/>
                          <a:cs typeface="+mn-cs"/>
                        </a:rPr>
                        <a:t> 11,165 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216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단과병원과 전문의원의 진료기능 유사성 </a:t>
            </a:r>
            <a:r>
              <a:rPr lang="mr-IN" altLang="ko-KR" dirty="0" smtClean="0"/>
              <a:t>–</a:t>
            </a:r>
            <a:r>
              <a:rPr lang="ko-KR" altLang="en-US" dirty="0" smtClean="0"/>
              <a:t> 산과 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진료기능 평가방법 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 진료범위</a:t>
            </a:r>
            <a:r>
              <a:rPr lang="en-US" altLang="ko-KR" sz="2000" dirty="0" smtClean="0"/>
              <a:t>(DRG</a:t>
            </a:r>
            <a:r>
              <a:rPr lang="ko-KR" altLang="en-US" sz="2000" dirty="0" smtClean="0"/>
              <a:t> 수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와 환자 중증도</a:t>
            </a:r>
            <a:r>
              <a:rPr lang="en-US" altLang="ko-KR" sz="2000" dirty="0" smtClean="0"/>
              <a:t>(DRG A+B class)</a:t>
            </a:r>
            <a:endParaRPr lang="en-US" altLang="ko-KR" sz="1800" dirty="0" smtClean="0"/>
          </a:p>
          <a:p>
            <a:r>
              <a:rPr lang="ko-KR" altLang="en-US" sz="2000" dirty="0" smtClean="0"/>
              <a:t>병원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청색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과 의원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주황색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이 뒤섞여 있는 것은 병원과 의원 간에 진료기능에 차이가 없음을 의미함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 </a:t>
            </a:r>
            <a:endParaRPr lang="ko-KR" altLang="en-US" sz="2000" dirty="0"/>
          </a:p>
        </p:txBody>
      </p:sp>
      <p:pic>
        <p:nvPicPr>
          <p:cNvPr id="10" name="내용 개체 틀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852936"/>
            <a:ext cx="6225914" cy="350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25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단과병원과 전문의원의 진료기능 유사성 </a:t>
            </a:r>
            <a:r>
              <a:rPr lang="mr-IN" altLang="ko-KR" sz="2400" dirty="0"/>
              <a:t>–</a:t>
            </a:r>
            <a:r>
              <a:rPr lang="ko-KR" altLang="en-US" sz="2400" dirty="0"/>
              <a:t> </a:t>
            </a:r>
            <a:r>
              <a:rPr kumimoji="1" lang="ko-KR" altLang="en-US" sz="2400" dirty="0" smtClean="0"/>
              <a:t>정형외과 </a:t>
            </a:r>
            <a:endParaRPr kumimoji="1" lang="ko-KR" altLang="en-US" sz="24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340768"/>
            <a:ext cx="8229600" cy="4628706"/>
          </a:xfrm>
        </p:spPr>
      </p:pic>
    </p:spTree>
    <p:extLst>
      <p:ext uri="{BB962C8B-B14F-4D97-AF65-F5344CB8AC3E}">
        <p14:creationId xmlns:p14="http://schemas.microsoft.com/office/powerpoint/2010/main" xmlns="" val="11617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단과병원과 전문의원의 진료기능 유사성 </a:t>
            </a:r>
            <a:r>
              <a:rPr lang="mr-IN" altLang="ko-KR" sz="2400" dirty="0"/>
              <a:t>–</a:t>
            </a:r>
            <a:r>
              <a:rPr lang="ko-KR" altLang="en-US" sz="2400" dirty="0"/>
              <a:t> </a:t>
            </a:r>
            <a:r>
              <a:rPr lang="ko-KR" altLang="en-US" sz="2400" dirty="0" smtClean="0"/>
              <a:t>대장항문외과</a:t>
            </a:r>
            <a:endParaRPr kumimoji="1" lang="ko-KR" altLang="en-US" sz="2400" dirty="0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59626"/>
            <a:ext cx="8229600" cy="4649972"/>
          </a:xfrm>
        </p:spPr>
      </p:pic>
    </p:spTree>
    <p:extLst>
      <p:ext uri="{BB962C8B-B14F-4D97-AF65-F5344CB8AC3E}">
        <p14:creationId xmlns:p14="http://schemas.microsoft.com/office/powerpoint/2010/main" xmlns="" val="19558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ko-KR" altLang="en-US" sz="2800" dirty="0" smtClean="0"/>
              <a:t>기능에 </a:t>
            </a:r>
            <a:r>
              <a:rPr kumimoji="1" lang="ko-KR" altLang="en-US" sz="2800" dirty="0"/>
              <a:t>따른 병의원 유형 </a:t>
            </a:r>
            <a:r>
              <a:rPr kumimoji="1" lang="ko-KR" altLang="en-US" sz="2800" dirty="0" smtClean="0"/>
              <a:t>정의 </a:t>
            </a:r>
            <a:r>
              <a:rPr kumimoji="1" lang="mr-IN" altLang="ko-KR" sz="2800" dirty="0" smtClean="0"/>
              <a:t>–</a:t>
            </a:r>
            <a:r>
              <a:rPr kumimoji="1" lang="ko-KR" altLang="en-US" sz="2800" dirty="0" smtClean="0"/>
              <a:t> 원안 </a:t>
            </a:r>
            <a:endParaRPr lang="en-US" altLang="ko-KR" sz="2800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"/>
          </p:nvPr>
        </p:nvSpPr>
        <p:spPr>
          <a:xfrm>
            <a:off x="457200" y="1292494"/>
            <a:ext cx="8507288" cy="465678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ko-KR" altLang="en-US" sz="2000" dirty="0" smtClean="0"/>
              <a:t>일차 </a:t>
            </a:r>
            <a:r>
              <a:rPr lang="mr-IN" altLang="ko-KR" sz="2000" dirty="0" smtClean="0"/>
              <a:t>–</a:t>
            </a:r>
            <a:r>
              <a:rPr lang="ko-KR" altLang="en-US" sz="2000" dirty="0" smtClean="0"/>
              <a:t> </a:t>
            </a:r>
            <a:r>
              <a:rPr lang="ko-KR" altLang="en-US" sz="2000" dirty="0" smtClean="0">
                <a:solidFill>
                  <a:srgbClr val="C00000"/>
                </a:solidFill>
              </a:rPr>
              <a:t>무병상</a:t>
            </a:r>
            <a:r>
              <a:rPr lang="ko-KR" altLang="en-US" sz="2000" dirty="0" smtClean="0"/>
              <a:t> 기관 </a:t>
            </a:r>
            <a:endParaRPr lang="en-US" altLang="ko-KR" sz="2000" dirty="0" smtClean="0"/>
          </a:p>
          <a:p>
            <a:pPr lvl="1"/>
            <a:r>
              <a:rPr lang="ko-KR" altLang="en-US" sz="2000" dirty="0" smtClean="0"/>
              <a:t>일차진료의원 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 </a:t>
            </a:r>
            <a:r>
              <a:rPr lang="ko-KR" altLang="en-US" sz="1400" dirty="0" smtClean="0"/>
              <a:t>내과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가정의학과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소아과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산부인과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일반의 등</a:t>
            </a:r>
            <a:endParaRPr lang="en-US" altLang="ko-KR" sz="2000" dirty="0" smtClean="0"/>
          </a:p>
          <a:p>
            <a:pPr lvl="1"/>
            <a:r>
              <a:rPr lang="en-US" altLang="ko-KR" sz="2000" dirty="0" smtClean="0"/>
              <a:t>(</a:t>
            </a:r>
            <a:r>
              <a:rPr lang="ko-KR" altLang="en-US" sz="2000" dirty="0" smtClean="0"/>
              <a:t>외래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 전문의원 </a:t>
            </a:r>
            <a:r>
              <a:rPr lang="mr-IN" altLang="ko-KR" sz="1400" dirty="0" smtClean="0"/>
              <a:t>–</a:t>
            </a:r>
            <a:r>
              <a:rPr lang="ko-KR" altLang="en-US" sz="1400" dirty="0" smtClean="0"/>
              <a:t> 일차진료 이외 전문과목</a:t>
            </a:r>
            <a:r>
              <a:rPr lang="en-US" altLang="ko-KR" sz="1400" dirty="0"/>
              <a:t>,</a:t>
            </a:r>
            <a:r>
              <a:rPr lang="ko-KR" altLang="en-US" sz="1400" dirty="0"/>
              <a:t>  </a:t>
            </a:r>
            <a:r>
              <a:rPr lang="ko-KR" altLang="en-US" sz="1400" dirty="0" smtClean="0"/>
              <a:t>외래진료만 </a:t>
            </a:r>
            <a:endParaRPr lang="en-US" altLang="ko-KR" sz="1400" dirty="0"/>
          </a:p>
          <a:p>
            <a:r>
              <a:rPr lang="ko-KR" altLang="en-US" sz="2000" dirty="0" smtClean="0"/>
              <a:t>이차 </a:t>
            </a:r>
            <a:r>
              <a:rPr lang="mr-IN" altLang="ko-KR" sz="2000" dirty="0" smtClean="0"/>
              <a:t>–</a:t>
            </a:r>
            <a:r>
              <a:rPr lang="ko-KR" altLang="en-US" sz="2000" dirty="0" smtClean="0"/>
              <a:t> </a:t>
            </a:r>
            <a:r>
              <a:rPr lang="ko-KR" altLang="en-US" sz="2000" dirty="0" smtClean="0">
                <a:solidFill>
                  <a:srgbClr val="C00000"/>
                </a:solidFill>
              </a:rPr>
              <a:t>단과 전문병의원 </a:t>
            </a:r>
            <a:endParaRPr lang="en-US" altLang="ko-KR" sz="2000" dirty="0" smtClean="0">
              <a:solidFill>
                <a:srgbClr val="C00000"/>
              </a:solidFill>
            </a:endParaRPr>
          </a:p>
          <a:p>
            <a:pPr lvl="1"/>
            <a:r>
              <a:rPr lang="en-US" altLang="ko-KR" sz="1800" dirty="0" smtClean="0"/>
              <a:t>(</a:t>
            </a:r>
            <a:r>
              <a:rPr lang="ko-KR" altLang="en-US" sz="1800" dirty="0" smtClean="0"/>
              <a:t>입원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 </a:t>
            </a:r>
            <a:r>
              <a:rPr lang="ko-KR" altLang="en-US" sz="1800" dirty="0"/>
              <a:t>전문의원 </a:t>
            </a:r>
            <a:r>
              <a:rPr lang="mr-IN" altLang="ko-KR" sz="1800" dirty="0"/>
              <a:t>–</a:t>
            </a:r>
            <a:r>
              <a:rPr lang="ko-KR" altLang="en-US" sz="1800" dirty="0"/>
              <a:t> 일차진료 외 전문과목</a:t>
            </a:r>
            <a:r>
              <a:rPr lang="en-US" altLang="ko-KR" sz="1800" dirty="0"/>
              <a:t>,</a:t>
            </a:r>
            <a:r>
              <a:rPr lang="ko-KR" altLang="en-US" sz="1800" dirty="0"/>
              <a:t>  외래</a:t>
            </a:r>
            <a:r>
              <a:rPr lang="en-US" altLang="ko-KR" sz="1800" dirty="0"/>
              <a:t>+</a:t>
            </a:r>
            <a:r>
              <a:rPr lang="ko-KR" altLang="en-US" sz="1800" dirty="0"/>
              <a:t>수술</a:t>
            </a:r>
            <a:r>
              <a:rPr lang="en-US" altLang="ko-KR" sz="1800" dirty="0"/>
              <a:t>/</a:t>
            </a:r>
            <a:r>
              <a:rPr lang="ko-KR" altLang="en-US" sz="1800" dirty="0"/>
              <a:t>입원진료 </a:t>
            </a:r>
            <a:endParaRPr lang="en-US" altLang="ko-KR" sz="1800" dirty="0"/>
          </a:p>
          <a:p>
            <a:pPr lvl="1"/>
            <a:r>
              <a:rPr lang="ko-KR" altLang="en-US" sz="1800" dirty="0" smtClean="0"/>
              <a:t>단과 전문병원 </a:t>
            </a:r>
            <a:r>
              <a:rPr lang="mr-IN" altLang="ko-KR" sz="1800" dirty="0" smtClean="0"/>
              <a:t>–</a:t>
            </a:r>
            <a:r>
              <a:rPr lang="ko-KR" altLang="en-US" sz="1800" dirty="0" smtClean="0"/>
              <a:t> 정형외과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안과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이비인후과 등 </a:t>
            </a:r>
            <a:endParaRPr lang="en-US" altLang="ko-KR" sz="1800" dirty="0" smtClean="0"/>
          </a:p>
          <a:p>
            <a:pPr lvl="1"/>
            <a:r>
              <a:rPr lang="ko-KR" altLang="en-US" sz="1800" dirty="0"/>
              <a:t>병상규모에 따라 기능을 정의하는 대신 가능한 수술 수준에 따라 </a:t>
            </a:r>
            <a:r>
              <a:rPr lang="ko-KR" altLang="en-US" sz="1800" dirty="0" smtClean="0"/>
              <a:t>분류</a:t>
            </a:r>
            <a:endParaRPr lang="en-US" altLang="ko-KR" sz="1800" dirty="0" smtClean="0"/>
          </a:p>
          <a:p>
            <a:r>
              <a:rPr lang="ko-KR" altLang="en-US" sz="2000" dirty="0" smtClean="0"/>
              <a:t>이차 </a:t>
            </a:r>
            <a:r>
              <a:rPr lang="mr-IN" altLang="ko-KR" sz="2000" dirty="0" smtClean="0"/>
              <a:t>–</a:t>
            </a:r>
            <a:r>
              <a:rPr lang="ko-KR" altLang="en-US" sz="2000" dirty="0" smtClean="0"/>
              <a:t> </a:t>
            </a:r>
            <a:r>
              <a:rPr lang="ko-KR" altLang="en-US" sz="2000" dirty="0" smtClean="0">
                <a:solidFill>
                  <a:srgbClr val="C00000"/>
                </a:solidFill>
              </a:rPr>
              <a:t>급성기 종합병원 </a:t>
            </a:r>
            <a:r>
              <a:rPr lang="mr-IN" altLang="ko-KR" sz="2000" dirty="0" smtClean="0"/>
              <a:t>–</a:t>
            </a:r>
            <a:r>
              <a:rPr lang="ko-KR" altLang="en-US" sz="2000" dirty="0" smtClean="0"/>
              <a:t> 요양형 병원은 별도 분류 </a:t>
            </a:r>
            <a:endParaRPr lang="en-US" altLang="ko-KR" sz="2000" dirty="0" smtClean="0"/>
          </a:p>
          <a:p>
            <a:pPr lvl="1"/>
            <a:r>
              <a:rPr lang="ko-KR" altLang="en-US" sz="1800" dirty="0" smtClean="0"/>
              <a:t>지역병원 </a:t>
            </a:r>
            <a:r>
              <a:rPr lang="en-US" altLang="ko-KR" sz="1800" dirty="0" smtClean="0"/>
              <a:t>		</a:t>
            </a:r>
            <a:r>
              <a:rPr lang="ko-KR" altLang="en-US" sz="1800" dirty="0">
                <a:solidFill>
                  <a:srgbClr val="000000"/>
                </a:solidFill>
                <a:latin typeface="맑은 고딕"/>
              </a:rPr>
              <a:t>병원 </a:t>
            </a:r>
            <a:r>
              <a:rPr lang="en-US" altLang="ko-KR" sz="1800" dirty="0">
                <a:solidFill>
                  <a:srgbClr val="000000"/>
                </a:solidFill>
                <a:latin typeface="맑은 고딕"/>
              </a:rPr>
              <a:t>+</a:t>
            </a:r>
            <a:r>
              <a:rPr lang="ko-KR" altLang="en-US" sz="180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800" dirty="0" smtClean="0">
                <a:solidFill>
                  <a:srgbClr val="000000"/>
                </a:solidFill>
                <a:latin typeface="맑은 고딕"/>
              </a:rPr>
              <a:t>100-300</a:t>
            </a:r>
            <a:r>
              <a:rPr lang="ko-KR" altLang="en-US" sz="1800" dirty="0">
                <a:solidFill>
                  <a:srgbClr val="000000"/>
                </a:solidFill>
                <a:latin typeface="맑은 고딕"/>
              </a:rPr>
              <a:t>병상 </a:t>
            </a:r>
            <a:r>
              <a:rPr lang="ko-KR" altLang="en-US" sz="1800" dirty="0">
                <a:latin typeface="+mn-ea"/>
              </a:rPr>
              <a:t>종합병원 </a:t>
            </a:r>
            <a:endParaRPr lang="en-US" altLang="ko-KR" sz="1800" dirty="0" smtClean="0">
              <a:latin typeface="+mn-ea"/>
            </a:endParaRPr>
          </a:p>
          <a:p>
            <a:pPr lvl="1"/>
            <a:r>
              <a:rPr lang="ko-KR" altLang="en-US" sz="1800" dirty="0" smtClean="0"/>
              <a:t>지역거점병원 </a:t>
            </a:r>
            <a:r>
              <a:rPr lang="en-US" altLang="ko-KR" sz="1800" dirty="0" smtClean="0"/>
              <a:t>	</a:t>
            </a:r>
            <a:r>
              <a:rPr lang="en-US" altLang="ko-KR" sz="1800" dirty="0" smtClean="0">
                <a:latin typeface="+mn-ea"/>
              </a:rPr>
              <a:t>300</a:t>
            </a:r>
            <a:r>
              <a:rPr lang="ko-KR" altLang="en-US" sz="1800" dirty="0" smtClean="0">
                <a:latin typeface="+mn-ea"/>
              </a:rPr>
              <a:t> </a:t>
            </a:r>
            <a:r>
              <a:rPr lang="en-US" altLang="ko-KR" sz="1800" dirty="0" smtClean="0">
                <a:latin typeface="+mn-ea"/>
              </a:rPr>
              <a:t>~ </a:t>
            </a:r>
            <a:r>
              <a:rPr lang="en-US" altLang="ko-KR" sz="1800" dirty="0">
                <a:latin typeface="+mn-ea"/>
              </a:rPr>
              <a:t>500</a:t>
            </a:r>
            <a:r>
              <a:rPr lang="ko-KR" altLang="en-US" sz="1800" dirty="0" smtClean="0">
                <a:latin typeface="+mn-ea"/>
              </a:rPr>
              <a:t> </a:t>
            </a:r>
            <a:r>
              <a:rPr lang="ko-KR" altLang="en-US" sz="1800" dirty="0">
                <a:latin typeface="+mn-ea"/>
              </a:rPr>
              <a:t>병상 </a:t>
            </a:r>
            <a:r>
              <a:rPr lang="ko-KR" altLang="en-US" sz="1800" dirty="0" smtClean="0">
                <a:latin typeface="+mn-ea"/>
              </a:rPr>
              <a:t>이상 종합병원  </a:t>
            </a:r>
            <a:endParaRPr lang="en-US" altLang="ko-KR" sz="1800" dirty="0" smtClean="0"/>
          </a:p>
          <a:p>
            <a:r>
              <a:rPr lang="ko-KR" altLang="en-US" sz="2000" dirty="0" smtClean="0"/>
              <a:t>삼차 </a:t>
            </a:r>
            <a:r>
              <a:rPr lang="en-US" altLang="ko-KR" sz="2000" dirty="0"/>
              <a:t>-</a:t>
            </a:r>
            <a:r>
              <a:rPr lang="ko-KR" altLang="en-US" sz="2000" dirty="0"/>
              <a:t> 급성기 </a:t>
            </a:r>
            <a:r>
              <a:rPr lang="ko-KR" altLang="en-US" sz="2000" dirty="0" smtClean="0"/>
              <a:t>종합병원</a:t>
            </a:r>
            <a:endParaRPr lang="en-US" altLang="ko-KR" sz="1800" dirty="0"/>
          </a:p>
          <a:p>
            <a:pPr lvl="1"/>
            <a:r>
              <a:rPr lang="ko-KR" altLang="en-US" sz="1800" dirty="0">
                <a:latin typeface="+mn-ea"/>
              </a:rPr>
              <a:t>권역거점병원 </a:t>
            </a:r>
            <a:r>
              <a:rPr lang="en-US" altLang="ko-KR" sz="1800" dirty="0">
                <a:latin typeface="+mn-ea"/>
              </a:rPr>
              <a:t>	</a:t>
            </a:r>
            <a:r>
              <a:rPr lang="ko-KR" altLang="en-US" sz="1800" dirty="0">
                <a:latin typeface="+mn-ea"/>
              </a:rPr>
              <a:t>상급종합 </a:t>
            </a:r>
            <a:r>
              <a:rPr lang="en-US" altLang="ko-KR" sz="1800" dirty="0">
                <a:latin typeface="+mn-ea"/>
              </a:rPr>
              <a:t>+</a:t>
            </a:r>
            <a:r>
              <a:rPr lang="ko-KR" altLang="en-US" sz="1800" dirty="0">
                <a:latin typeface="+mn-ea"/>
              </a:rPr>
              <a:t> </a:t>
            </a:r>
            <a:r>
              <a:rPr lang="en-US" altLang="ko-KR" sz="1800" dirty="0">
                <a:latin typeface="+mn-ea"/>
              </a:rPr>
              <a:t>500</a:t>
            </a:r>
            <a:r>
              <a:rPr lang="ko-KR" altLang="en-US" sz="1800" dirty="0">
                <a:latin typeface="+mn-ea"/>
              </a:rPr>
              <a:t> 병상 종병 </a:t>
            </a:r>
            <a:endParaRPr lang="en-US" altLang="ko-KR" sz="1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4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기능에 따른 병의원 유형 정의 </a:t>
            </a:r>
            <a:r>
              <a:rPr kumimoji="1" lang="mr-IN" altLang="ko-KR" dirty="0"/>
              <a:t>–</a:t>
            </a:r>
            <a:r>
              <a:rPr kumimoji="1" lang="ko-KR" altLang="en-US" dirty="0"/>
              <a:t> </a:t>
            </a:r>
            <a:r>
              <a:rPr kumimoji="1" lang="ko-KR" altLang="en-US" dirty="0" smtClean="0"/>
              <a:t>수정안</a:t>
            </a:r>
            <a:endParaRPr kumimoji="1"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>
              <a:lnSpc>
                <a:spcPct val="150000"/>
              </a:lnSpc>
              <a:buClr>
                <a:schemeClr val="accent1"/>
              </a:buClr>
            </a:pPr>
            <a:r>
              <a:rPr lang="ko-KR" altLang="en-US" dirty="0">
                <a:solidFill>
                  <a:schemeClr val="tx1"/>
                </a:solidFill>
              </a:rPr>
              <a:t>이차 </a:t>
            </a:r>
            <a:r>
              <a:rPr lang="en-US" altLang="ko-KR" dirty="0">
                <a:solidFill>
                  <a:schemeClr val="tx1"/>
                </a:solidFill>
              </a:rPr>
              <a:t>-</a:t>
            </a:r>
            <a:r>
              <a:rPr lang="ko-KR" altLang="en-US" dirty="0">
                <a:solidFill>
                  <a:schemeClr val="tx1"/>
                </a:solidFill>
              </a:rPr>
              <a:t> 방안</a:t>
            </a:r>
            <a:r>
              <a:rPr lang="en-US" altLang="ko-KR" dirty="0">
                <a:solidFill>
                  <a:schemeClr val="tx1"/>
                </a:solidFill>
              </a:rPr>
              <a:t>(1)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:</a:t>
            </a:r>
            <a:r>
              <a:rPr lang="ko-KR" altLang="en-US" dirty="0">
                <a:solidFill>
                  <a:schemeClr val="tx1"/>
                </a:solidFill>
              </a:rPr>
              <a:t> 모든 급성기 병원을 </a:t>
            </a:r>
            <a:r>
              <a:rPr lang="en-US" altLang="ko-KR" dirty="0">
                <a:solidFill>
                  <a:srgbClr val="C00000"/>
                </a:solidFill>
              </a:rPr>
              <a:t>1</a:t>
            </a:r>
            <a:r>
              <a:rPr lang="ko-KR" altLang="en-US" dirty="0">
                <a:solidFill>
                  <a:srgbClr val="C00000"/>
                </a:solidFill>
              </a:rPr>
              <a:t>개 유형</a:t>
            </a:r>
            <a:r>
              <a:rPr lang="ko-KR" altLang="en-US" dirty="0">
                <a:solidFill>
                  <a:schemeClr val="tx1"/>
                </a:solidFill>
              </a:rPr>
              <a:t>으로 분류 </a:t>
            </a:r>
            <a:endParaRPr lang="en-US" altLang="ko-KR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dirty="0"/>
              <a:t>지역병원 </a:t>
            </a:r>
            <a:r>
              <a:rPr lang="mr-IN" altLang="ko-KR" dirty="0"/>
              <a:t>–</a:t>
            </a:r>
            <a:r>
              <a:rPr lang="ko-KR" altLang="en-US" dirty="0"/>
              <a:t> 단과 병원이 아닌 급성기 병원 또는 종합병원</a:t>
            </a:r>
            <a:endParaRPr lang="en-US" altLang="ko-KR" dirty="0"/>
          </a:p>
          <a:p>
            <a:r>
              <a:rPr lang="ko-KR" altLang="en-US" sz="2000" dirty="0" smtClean="0"/>
              <a:t>이차 </a:t>
            </a:r>
            <a:r>
              <a:rPr lang="mr-IN" altLang="ko-KR" sz="2000" dirty="0"/>
              <a:t>–</a:t>
            </a:r>
            <a:r>
              <a:rPr lang="ko-KR" altLang="en-US" sz="2000" dirty="0"/>
              <a:t> 방안</a:t>
            </a:r>
            <a:r>
              <a:rPr lang="en-US" altLang="ko-KR" sz="2000" dirty="0" smtClean="0"/>
              <a:t>(2)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급성기병원을 </a:t>
            </a:r>
            <a:r>
              <a:rPr lang="en-US" altLang="ko-KR" sz="2000" dirty="0">
                <a:solidFill>
                  <a:srgbClr val="C00000"/>
                </a:solidFill>
              </a:rPr>
              <a:t>2</a:t>
            </a:r>
            <a:r>
              <a:rPr lang="ko-KR" altLang="en-US" sz="2000" dirty="0">
                <a:solidFill>
                  <a:srgbClr val="C00000"/>
                </a:solidFill>
              </a:rPr>
              <a:t>개 유형</a:t>
            </a:r>
            <a:r>
              <a:rPr lang="ko-KR" altLang="en-US" sz="2000" dirty="0"/>
              <a:t>으로</a:t>
            </a:r>
            <a:r>
              <a:rPr lang="ko-KR" altLang="en-US" sz="2000" dirty="0">
                <a:solidFill>
                  <a:srgbClr val="C00000"/>
                </a:solidFill>
              </a:rPr>
              <a:t> </a:t>
            </a:r>
            <a:r>
              <a:rPr lang="ko-KR" altLang="en-US" sz="2000" dirty="0" smtClean="0"/>
              <a:t>분류</a:t>
            </a:r>
            <a:endParaRPr lang="en-US" altLang="ko-KR" sz="2000" dirty="0"/>
          </a:p>
          <a:p>
            <a:pPr lvl="1"/>
            <a:r>
              <a:rPr lang="ko-KR" altLang="en-US" dirty="0"/>
              <a:t>지역병원 </a:t>
            </a:r>
            <a:r>
              <a:rPr lang="en-US" altLang="ko-KR" dirty="0"/>
              <a:t>		</a:t>
            </a:r>
            <a:r>
              <a:rPr lang="ko-KR" altLang="en-US" dirty="0"/>
              <a:t>병원 </a:t>
            </a:r>
            <a:r>
              <a:rPr lang="en-US" altLang="ko-KR" dirty="0"/>
              <a:t>+</a:t>
            </a:r>
            <a:r>
              <a:rPr lang="ko-KR" altLang="en-US" dirty="0"/>
              <a:t> </a:t>
            </a:r>
            <a:r>
              <a:rPr lang="en-US" altLang="ko-KR" dirty="0"/>
              <a:t>100-300</a:t>
            </a:r>
            <a:r>
              <a:rPr lang="ko-KR" altLang="en-US" dirty="0"/>
              <a:t>병상 종합병원 </a:t>
            </a:r>
            <a:endParaRPr lang="en-US" altLang="ko-KR" dirty="0"/>
          </a:p>
          <a:p>
            <a:pPr lvl="1"/>
            <a:r>
              <a:rPr lang="ko-KR" altLang="en-US" dirty="0"/>
              <a:t>지역거점병원 </a:t>
            </a:r>
            <a:r>
              <a:rPr lang="en-US" altLang="ko-KR" dirty="0"/>
              <a:t>	</a:t>
            </a:r>
            <a:r>
              <a:rPr lang="en-US" altLang="ko-KR" dirty="0">
                <a:solidFill>
                  <a:srgbClr val="C00000"/>
                </a:solidFill>
              </a:rPr>
              <a:t>300</a:t>
            </a:r>
            <a:r>
              <a:rPr lang="ko-KR" altLang="en-US" dirty="0">
                <a:solidFill>
                  <a:srgbClr val="C00000"/>
                </a:solidFill>
              </a:rPr>
              <a:t>병상 이상 </a:t>
            </a:r>
            <a:r>
              <a:rPr lang="ko-KR" altLang="en-US" dirty="0" smtClean="0"/>
              <a:t>종합병원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sz="2000" dirty="0" smtClean="0"/>
              <a:t>삼차 </a:t>
            </a:r>
            <a:r>
              <a:rPr lang="en-US" altLang="ko-KR" sz="2000" dirty="0"/>
              <a:t>-</a:t>
            </a:r>
            <a:r>
              <a:rPr lang="ko-KR" altLang="en-US" sz="2000" dirty="0"/>
              <a:t> 급성기 종합병원</a:t>
            </a:r>
            <a:endParaRPr lang="en-US" altLang="ko-KR" sz="2000" dirty="0"/>
          </a:p>
          <a:p>
            <a:pPr lvl="1"/>
            <a:r>
              <a:rPr lang="ko-KR" altLang="en-US" dirty="0"/>
              <a:t>권역거점병원 </a:t>
            </a:r>
            <a:r>
              <a:rPr lang="en-US" altLang="ko-KR" dirty="0"/>
              <a:t>	</a:t>
            </a:r>
            <a:r>
              <a:rPr lang="ko-KR" altLang="en-US" dirty="0" smtClean="0">
                <a:solidFill>
                  <a:srgbClr val="C00000"/>
                </a:solidFill>
              </a:rPr>
              <a:t>상급종합 </a:t>
            </a:r>
            <a:r>
              <a:rPr lang="en-US" altLang="ko-KR" dirty="0" smtClean="0">
                <a:solidFill>
                  <a:srgbClr val="C00000"/>
                </a:solidFill>
              </a:rPr>
              <a:t>(500</a:t>
            </a:r>
            <a:r>
              <a:rPr lang="ko-KR" altLang="en-US" dirty="0" smtClean="0">
                <a:solidFill>
                  <a:srgbClr val="C00000"/>
                </a:solidFill>
              </a:rPr>
              <a:t>병상 이상 병원 제외</a:t>
            </a:r>
            <a:r>
              <a:rPr lang="en-US" altLang="ko-KR" dirty="0" smtClean="0">
                <a:solidFill>
                  <a:srgbClr val="C00000"/>
                </a:solidFill>
              </a:rPr>
              <a:t>)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endParaRPr lang="en-US" altLang="ko-KR" dirty="0">
              <a:solidFill>
                <a:srgbClr val="C00000"/>
              </a:solidFill>
            </a:endParaRPr>
          </a:p>
          <a:p>
            <a:pPr lvl="2">
              <a:lnSpc>
                <a:spcPct val="150000"/>
              </a:lnSpc>
            </a:pPr>
            <a:endParaRPr lang="en-US" altLang="ko-KR" sz="1800" dirty="0"/>
          </a:p>
          <a:p>
            <a:pPr>
              <a:lnSpc>
                <a:spcPct val="150000"/>
              </a:lnSpc>
            </a:pPr>
            <a:endParaRPr kumimoji="1"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984209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4129" y="206593"/>
            <a:ext cx="8229600" cy="799116"/>
          </a:xfrm>
        </p:spPr>
        <p:txBody>
          <a:bodyPr>
            <a:normAutofit/>
          </a:bodyPr>
          <a:lstStyle/>
          <a:p>
            <a:pPr algn="ctr"/>
            <a:r>
              <a:rPr kumimoji="1" lang="ko-KR" altLang="en-US" sz="2800" dirty="0" smtClean="0"/>
              <a:t>기능에 따른 병의원 유형 상세 정의</a:t>
            </a:r>
            <a:endParaRPr lang="en-US" altLang="ko-KR" sz="2800" dirty="0"/>
          </a:p>
        </p:txBody>
      </p:sp>
      <p:graphicFrame>
        <p:nvGraphicFramePr>
          <p:cNvPr id="6" name="내용 개체 틀 47"/>
          <p:cNvGraphicFramePr>
            <a:graphicFrameLocks/>
          </p:cNvGraphicFramePr>
          <p:nvPr>
            <p:extLst/>
          </p:nvPr>
        </p:nvGraphicFramePr>
        <p:xfrm>
          <a:off x="467545" y="1196755"/>
          <a:ext cx="8352927" cy="49685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063"/>
                <a:gridCol w="1440161"/>
                <a:gridCol w="6336703"/>
              </a:tblGrid>
              <a:tr h="5082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pc="-150" dirty="0" smtClean="0"/>
                        <a:t>단계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기능 유형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기능 정의 </a:t>
                      </a:r>
                      <a:endParaRPr kumimoji="0" lang="ko-KR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435"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400" spc="-150" dirty="0" smtClean="0"/>
                        <a:t>일차</a:t>
                      </a:r>
                      <a:endParaRPr lang="ko-KR" altLang="en-US" sz="1400" spc="-15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34938" indent="-134938" latinLnBrk="1">
                        <a:tabLst/>
                      </a:pPr>
                      <a:r>
                        <a:rPr lang="en-US" altLang="ko-KR" sz="1400" dirty="0" smtClean="0"/>
                        <a:t>1)</a:t>
                      </a:r>
                      <a:r>
                        <a:rPr lang="ko-KR" altLang="en-US" sz="1400" dirty="0" smtClean="0"/>
                        <a:t>일차진료기관</a:t>
                      </a:r>
                      <a:r>
                        <a:rPr lang="en-US" altLang="ko-KR" sz="1400" dirty="0" smtClean="0"/>
                        <a:t/>
                      </a:r>
                      <a:br>
                        <a:rPr lang="en-US" altLang="ko-KR" sz="1400" dirty="0" smtClean="0"/>
                      </a:br>
                      <a:r>
                        <a:rPr lang="en-US" altLang="ko-KR" sz="1100" dirty="0" smtClean="0"/>
                        <a:t>(</a:t>
                      </a:r>
                      <a:r>
                        <a:rPr lang="en-US" altLang="ko-KR" sz="1100" spc="-150" dirty="0" smtClean="0"/>
                        <a:t>n=</a:t>
                      </a:r>
                      <a:r>
                        <a:rPr lang="ko-KR" altLang="en-US" sz="1100" spc="-150" dirty="0" smtClean="0"/>
                        <a:t> </a:t>
                      </a:r>
                      <a:r>
                        <a:rPr lang="en-US" altLang="ko-KR" sz="1100" spc="-150" dirty="0" smtClean="0"/>
                        <a:t>1</a:t>
                      </a:r>
                      <a:r>
                        <a:rPr lang="ko-KR" altLang="en-US" sz="1100" spc="-150" dirty="0" smtClean="0"/>
                        <a:t>만</a:t>
                      </a:r>
                      <a:r>
                        <a:rPr lang="en-US" altLang="ko-KR" sz="1100" spc="-150" dirty="0" smtClean="0"/>
                        <a:t>4</a:t>
                      </a:r>
                      <a:r>
                        <a:rPr lang="ko-KR" altLang="en-US" sz="1100" spc="-150" dirty="0" smtClean="0"/>
                        <a:t>천</a:t>
                      </a:r>
                      <a:r>
                        <a:rPr lang="en-US" altLang="ko-KR" sz="1100" spc="-150" dirty="0" smtClean="0"/>
                        <a:t>)</a:t>
                      </a:r>
                      <a:endParaRPr lang="ko-KR" altLang="en-US" sz="1400" spc="-15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01625" indent="-285750" algn="l" latinLnBrk="1">
                        <a:lnSpc>
                          <a:spcPct val="120000"/>
                        </a:lnSpc>
                        <a:buFont typeface="Arial" charset="0"/>
                        <a:buChar char="•"/>
                        <a:tabLst/>
                      </a:pP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만성질환을 포함한 가벼운 질병에 대한 포괄적 외래 진료와 건강관리  </a:t>
                      </a:r>
                      <a:endParaRPr kumimoji="0" lang="en-US" altLang="ko-KR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1625" indent="-285750" algn="l" latinLnBrk="1">
                        <a:lnSpc>
                          <a:spcPct val="120000"/>
                        </a:lnSpc>
                        <a:buFont typeface="Arial" charset="0"/>
                        <a:buChar char="•"/>
                        <a:tabLst/>
                      </a:pP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주로 내과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가정의학과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dirty="0" smtClean="0"/>
                        <a:t>소아과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 산부인과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 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일반의와 만성질환진료을 주로하는 전문과</a:t>
                      </a:r>
                      <a:endParaRPr kumimoji="0" lang="en-US" altLang="ko-KR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943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2)</a:t>
                      </a:r>
                      <a:r>
                        <a:rPr lang="ko-KR" altLang="en-US" sz="1400" dirty="0" smtClean="0"/>
                        <a:t>전문의원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외래</a:t>
                      </a:r>
                      <a:r>
                        <a:rPr lang="en-US" altLang="ko-KR" sz="1200" dirty="0" smtClean="0"/>
                        <a:t>)</a:t>
                      </a:r>
                      <a:r>
                        <a:rPr lang="en-US" altLang="ko-KR" sz="1400" dirty="0" smtClean="0"/>
                        <a:t/>
                      </a:r>
                      <a:br>
                        <a:rPr lang="en-US" altLang="ko-KR" sz="1400" dirty="0" smtClean="0"/>
                      </a:b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(n=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만 </a:t>
                      </a: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천</a:t>
                      </a: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01625" marR="0" indent="-2857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해당 진료과 영역에서 전문화된 외래 진찰 및 처치 등 기본적인 진료 </a:t>
                      </a:r>
                      <a:endParaRPr kumimoji="0" lang="en-US" altLang="ko-KR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1625" marR="0" indent="-2857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피부과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정신과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안과 등  </a:t>
                      </a:r>
                      <a:endParaRPr kumimoji="0" lang="en-US" altLang="ko-KR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39435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이차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3)</a:t>
                      </a:r>
                      <a:r>
                        <a:rPr lang="ko-KR" altLang="en-US" sz="1400" dirty="0" smtClean="0"/>
                        <a:t>전문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의</a:t>
                      </a:r>
                      <a:r>
                        <a:rPr lang="ko-KR" altLang="en-US" sz="1400" dirty="0" smtClean="0"/>
                        <a:t>원</a:t>
                      </a: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입원</a:t>
                      </a: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altLang="ko-K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2563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/>
                        <a:t>(</a:t>
                      </a:r>
                      <a:r>
                        <a:rPr kumimoji="0" lang="en-US" altLang="ko-KR" sz="105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ko-KR" sz="1050" dirty="0" smtClean="0"/>
                        <a:t>=</a:t>
                      </a:r>
                      <a:r>
                        <a:rPr lang="ko-KR" altLang="en-US" sz="1050" dirty="0" smtClean="0"/>
                        <a:t> </a:t>
                      </a:r>
                      <a:r>
                        <a:rPr lang="en-US" altLang="ko-KR" sz="1050" dirty="0" smtClean="0"/>
                        <a:t>5</a:t>
                      </a:r>
                      <a:r>
                        <a:rPr lang="ko-KR" altLang="en-US" sz="1050" dirty="0" smtClean="0"/>
                        <a:t>천</a:t>
                      </a:r>
                      <a:r>
                        <a:rPr lang="en-US" altLang="ko-KR" sz="105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01625" marR="0" indent="-2857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해당 진료 영역에서 전문화된 외래 이외에 수술과 입원진료</a:t>
                      </a:r>
                      <a:endParaRPr kumimoji="0" lang="en-US" altLang="ko-KR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1625" marR="0" indent="-28575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정형외과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안과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대장항문외과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이비인후과 주로 외과계 의원  </a:t>
                      </a:r>
                      <a:endParaRPr kumimoji="0" lang="en-US" altLang="ko-KR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3943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2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4)</a:t>
                      </a: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단과병원</a:t>
                      </a: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altLang="ko-KR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(n=1</a:t>
                      </a:r>
                      <a:r>
                        <a:rPr kumimoji="0" lang="ko-KR" altLang="en-US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천</a:t>
                      </a:r>
                      <a:r>
                        <a:rPr kumimoji="0" lang="en-US" altLang="ko-KR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1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전체 환자 중 특정 분야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(DRG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의 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MDC</a:t>
                      </a:r>
                      <a:r>
                        <a:rPr kumimoji="0" lang="en-US" altLang="ko-KR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기준</a:t>
                      </a:r>
                      <a:r>
                        <a:rPr kumimoji="0" lang="en-US" altLang="ko-KR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ko-KR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환자가 </a:t>
                      </a:r>
                      <a:r>
                        <a:rPr kumimoji="0" lang="en-US" altLang="ko-KR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r>
                        <a:rPr kumimoji="0" lang="ko-KR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이상을 차지</a:t>
                      </a:r>
                      <a:endParaRPr kumimoji="0" lang="en-US" altLang="ko-KR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ko-KR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진료하는 질환과 수술은 전문진료의원에 비해 약간 포괄적</a:t>
                      </a:r>
                      <a:endParaRPr kumimoji="0" lang="ko-KR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6748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5)</a:t>
                      </a:r>
                      <a:r>
                        <a:rPr lang="ko-KR" altLang="en-US" sz="1400" dirty="0" smtClean="0"/>
                        <a:t>지역병원</a:t>
                      </a:r>
                      <a:endParaRPr lang="en-US" altLang="ko-KR" sz="1400" dirty="0" smtClean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(n=</a:t>
                      </a: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약 </a:t>
                      </a: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개</a:t>
                      </a: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경증질환 입원진료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(150~190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개 질환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를 하는 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100~300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병상 종합병원과 병원</a:t>
                      </a:r>
                      <a:endParaRPr kumimoji="0" lang="en-US" altLang="ko-KR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수술비율이 낮고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(10%)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중증환자 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1~2%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불과하나  입원일수는 긺 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약 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8-18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환자 당 의사 비율이 낮음 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의사 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인당 연간 입원환자 약 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건 이상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6748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6)</a:t>
                      </a:r>
                      <a:r>
                        <a:rPr lang="ko-KR" altLang="en-US" sz="1400" dirty="0" smtClean="0"/>
                        <a:t>지역거점병원</a:t>
                      </a:r>
                      <a:endParaRPr lang="en-US" altLang="ko-KR" sz="1400" dirty="0" smtClean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(n=</a:t>
                      </a: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약 </a:t>
                      </a: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개</a:t>
                      </a: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경증질환 입원진료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(300~500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개 질환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를 하는 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300~500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병상 병원 </a:t>
                      </a:r>
                      <a:endParaRPr kumimoji="0" lang="en-US" altLang="ko-KR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수술비율이 높고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(20%)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중증환자가 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5~15%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차지하나  입원일수는 짧음 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약 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환자 당 의사 비율이 높음 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의사 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인당 연간 입원환자 약 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건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67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삼차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7)</a:t>
                      </a:r>
                      <a:r>
                        <a:rPr lang="ko-KR" altLang="en-US" sz="1400" dirty="0" smtClean="0"/>
                        <a:t>권역거점병원</a:t>
                      </a:r>
                      <a:r>
                        <a:rPr lang="en-US" altLang="ko-KR" sz="1400" dirty="0" smtClean="0"/>
                        <a:t/>
                      </a:r>
                      <a:br>
                        <a:rPr lang="en-US" altLang="ko-KR" sz="1400" dirty="0" smtClean="0"/>
                      </a:b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(n=</a:t>
                      </a: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약 </a:t>
                      </a: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개</a:t>
                      </a: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포괄적인 입원진료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(700~900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개 질환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를 하는 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병상 이상 병원 </a:t>
                      </a:r>
                      <a:endParaRPr kumimoji="0" lang="en-US" altLang="ko-KR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수술비율이 높고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(30%)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중증환자가 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20~30%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차지하나  입원일수는 짧음 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약 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환자 당 의사 비율이 높음 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의사 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인당 연간 입원환자 약 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kumimoji="0" lang="ko-KR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건</a:t>
                      </a:r>
                      <a:r>
                        <a:rPr kumimoji="0"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텍스트 상자 3"/>
          <p:cNvSpPr txBox="1"/>
          <p:nvPr/>
        </p:nvSpPr>
        <p:spPr>
          <a:xfrm>
            <a:off x="467545" y="6375510"/>
            <a:ext cx="7787208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2563" indent="-182563">
              <a:buFont typeface="Arial" charset="0"/>
              <a:buChar char="•"/>
            </a:pPr>
            <a:r>
              <a:rPr kumimoji="1" lang="en-US" altLang="ko-KR" sz="1200" dirty="0" smtClean="0"/>
              <a:t>3)</a:t>
            </a:r>
            <a:r>
              <a:rPr kumimoji="1" lang="ko-KR" altLang="en-US" sz="1200" dirty="0" smtClean="0"/>
              <a:t>과 </a:t>
            </a:r>
            <a:r>
              <a:rPr kumimoji="1" lang="en-US" altLang="ko-KR" sz="1200" dirty="0" smtClean="0"/>
              <a:t>4)</a:t>
            </a:r>
            <a:r>
              <a:rPr kumimoji="1" lang="ko-KR" altLang="en-US" sz="1200" dirty="0" smtClean="0"/>
              <a:t>는 단과 전문병의원군</a:t>
            </a:r>
            <a:r>
              <a:rPr kumimoji="1" lang="en-US" altLang="ko-KR" sz="1200" dirty="0" smtClean="0"/>
              <a:t>;</a:t>
            </a:r>
            <a:r>
              <a:rPr kumimoji="1" lang="ko-KR" altLang="en-US" sz="1200" dirty="0" smtClean="0"/>
              <a:t> </a:t>
            </a:r>
            <a:r>
              <a:rPr kumimoji="1" lang="en-US" altLang="ko-KR" sz="1200" dirty="0" smtClean="0"/>
              <a:t>5)</a:t>
            </a:r>
            <a:r>
              <a:rPr kumimoji="1" lang="ko-KR" altLang="en-US" sz="1200" dirty="0" smtClean="0"/>
              <a:t>와 </a:t>
            </a:r>
            <a:r>
              <a:rPr kumimoji="1" lang="en-US" altLang="ko-KR" sz="1200" dirty="0" smtClean="0"/>
              <a:t>6),</a:t>
            </a:r>
            <a:r>
              <a:rPr kumimoji="1" lang="ko-KR" altLang="en-US" sz="1200" dirty="0" smtClean="0"/>
              <a:t> </a:t>
            </a:r>
            <a:r>
              <a:rPr kumimoji="1" lang="en-US" altLang="ko-KR" sz="1200" dirty="0" smtClean="0"/>
              <a:t>7)</a:t>
            </a:r>
            <a:r>
              <a:rPr kumimoji="1" lang="ko-KR" altLang="en-US" sz="1200" dirty="0" smtClean="0"/>
              <a:t>은 일반병원군</a:t>
            </a:r>
            <a:r>
              <a:rPr kumimoji="1" lang="en-US" altLang="ko-KR" sz="1200" dirty="0" smtClean="0"/>
              <a:t>;</a:t>
            </a:r>
            <a:r>
              <a:rPr kumimoji="1" lang="ko-KR" altLang="en-US" sz="1200" dirty="0" smtClean="0"/>
              <a:t> </a:t>
            </a:r>
            <a:r>
              <a:rPr kumimoji="1" lang="en-US" altLang="ko-KR" sz="1200" dirty="0" smtClean="0"/>
              <a:t>5)</a:t>
            </a:r>
            <a:r>
              <a:rPr kumimoji="1" lang="ko-KR" altLang="en-US" sz="1200" dirty="0" smtClean="0"/>
              <a:t>와 </a:t>
            </a:r>
            <a:r>
              <a:rPr kumimoji="1" lang="en-US" altLang="ko-KR" sz="1200" dirty="0" smtClean="0"/>
              <a:t>6)</a:t>
            </a:r>
            <a:r>
              <a:rPr kumimoji="1" lang="ko-KR" altLang="en-US" sz="1200" dirty="0" smtClean="0"/>
              <a:t> 유형으로 구분할지 여부는 논의 필요   </a:t>
            </a:r>
            <a:endParaRPr kumimoji="1"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022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-3563"/>
            <a:ext cx="9144000" cy="2136419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ko-KR" altLang="ko-KR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편견을 버리면 노래가 들린다</a:t>
            </a:r>
            <a: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kumimoji="0" lang="ko-KR" altLang="ko-KR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050" name="Picture 2" descr="http://toptrn.com/data/file/KOR_ENTER/2040538104_kD69sGTi_5315_6024_564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8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852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ko-KR" altLang="en-US" sz="3200" dirty="0"/>
              <a:t>기능에 따른 병의원 유형 상세 정의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계속</a:t>
            </a:r>
            <a:r>
              <a:rPr lang="en-US" altLang="ko-KR" sz="3200" dirty="0" smtClean="0"/>
              <a:t>)</a:t>
            </a:r>
            <a:endParaRPr lang="en-US" altLang="ko-KR" sz="3200" dirty="0"/>
          </a:p>
        </p:txBody>
      </p:sp>
      <p:sp>
        <p:nvSpPr>
          <p:cNvPr id="10" name="내용 개체 틀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graphicFrame>
        <p:nvGraphicFramePr>
          <p:cNvPr id="6" name="내용 개체 틀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72345091"/>
              </p:ext>
            </p:extLst>
          </p:nvPr>
        </p:nvGraphicFramePr>
        <p:xfrm>
          <a:off x="457201" y="1513020"/>
          <a:ext cx="8349280" cy="12016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0764"/>
                <a:gridCol w="6658516"/>
              </a:tblGrid>
              <a:tr h="4396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기능 유형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기능 정의 </a:t>
                      </a:r>
                      <a:endParaRPr kumimoji="0" lang="ko-KR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회복기병원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요양병원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altLang="ko-KR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(n=</a:t>
                      </a:r>
                      <a:r>
                        <a:rPr kumimoji="0" lang="ko-KR" alt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약 </a:t>
                      </a:r>
                      <a:r>
                        <a:rPr kumimoji="0" lang="en-US" altLang="ko-KR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백</a:t>
                      </a:r>
                      <a:r>
                        <a:rPr kumimoji="0" lang="en-US" altLang="ko-KR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2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ko-KR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정신질환</a:t>
                      </a:r>
                      <a:r>
                        <a:rPr kumimoji="0" lang="en-US" altLang="ko-K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ko-KR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알콜 의존</a:t>
                      </a:r>
                      <a:r>
                        <a:rPr kumimoji="0" lang="en-US" altLang="ko-K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ko-KR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회복기 암환자 같은 특정 질환에 회복 및 요양 서비스 </a:t>
                      </a:r>
                      <a:endParaRPr kumimoji="0" lang="en-US" altLang="ko-KR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ko-KR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병원 병상수는 약 </a:t>
                      </a:r>
                      <a:r>
                        <a:rPr kumimoji="0" lang="en-US" altLang="ko-K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kumimoji="0" lang="ko-KR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병상 규모로 입원일수 가 긺 </a:t>
                      </a:r>
                      <a:r>
                        <a:rPr kumimoji="0" lang="en-US" altLang="ko-K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약 </a:t>
                      </a:r>
                      <a:r>
                        <a:rPr kumimoji="0" lang="en-US" altLang="ko-K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r>
                        <a:rPr kumimoji="0" lang="ko-KR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72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 smtClean="0"/>
              <a:t>권고문</a:t>
            </a:r>
            <a:r>
              <a:rPr kumimoji="1" lang="en-US" altLang="ko-KR" dirty="0" smtClean="0"/>
              <a:t>(</a:t>
            </a:r>
            <a:r>
              <a:rPr kumimoji="1" lang="ko-KR" altLang="en-US" dirty="0" smtClean="0"/>
              <a:t>안</a:t>
            </a:r>
            <a:r>
              <a:rPr kumimoji="1" lang="en-US" altLang="ko-KR" dirty="0" smtClean="0"/>
              <a:t>)</a:t>
            </a:r>
            <a:r>
              <a:rPr kumimoji="1" lang="ko-KR" altLang="en-US" dirty="0" smtClean="0"/>
              <a:t> </a:t>
            </a:r>
            <a:endParaRPr kumimoji="1"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268760"/>
            <a:ext cx="8229600" cy="5309235"/>
          </a:xfrm>
        </p:spPr>
      </p:pic>
    </p:spTree>
    <p:extLst>
      <p:ext uri="{BB962C8B-B14F-4D97-AF65-F5344CB8AC3E}">
        <p14:creationId xmlns:p14="http://schemas.microsoft.com/office/powerpoint/2010/main" xmlns="" val="90703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ko-KR" altLang="en-US" sz="3200" dirty="0"/>
              <a:t>기능에 따른 </a:t>
            </a:r>
            <a:r>
              <a:rPr kumimoji="1" lang="ko-KR" altLang="en-US" sz="3200" dirty="0" smtClean="0"/>
              <a:t>진료비 차등제 </a:t>
            </a:r>
            <a:r>
              <a:rPr kumimoji="1" lang="mr-IN" altLang="ko-KR" sz="3200" dirty="0" smtClean="0"/>
              <a:t>–</a:t>
            </a:r>
            <a:r>
              <a:rPr kumimoji="1" lang="ko-KR" altLang="en-US" sz="3200" dirty="0" smtClean="0"/>
              <a:t> </a:t>
            </a:r>
            <a:r>
              <a:rPr lang="ko-KR" altLang="en-US" sz="3200" dirty="0" smtClean="0"/>
              <a:t>실행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안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ko-KR" altLang="en-US" sz="2000" dirty="0" smtClean="0"/>
              <a:t>일차 </a:t>
            </a:r>
            <a:r>
              <a:rPr lang="mr-IN" altLang="ko-KR" sz="2000" dirty="0" smtClean="0"/>
              <a:t>–</a:t>
            </a:r>
            <a:r>
              <a:rPr lang="ko-KR" altLang="en-US" sz="2000" dirty="0" smtClean="0"/>
              <a:t> 무병상 기관 </a:t>
            </a:r>
            <a:endParaRPr lang="en-US" altLang="ko-KR" sz="2000" dirty="0" smtClean="0"/>
          </a:p>
          <a:p>
            <a:pPr lvl="1"/>
            <a:r>
              <a:rPr lang="ko-KR" altLang="en-US" sz="1600" dirty="0"/>
              <a:t>일차진료의원 </a:t>
            </a:r>
            <a:r>
              <a:rPr lang="mr-IN" altLang="ko-KR" sz="1600" dirty="0"/>
              <a:t>–</a:t>
            </a:r>
            <a:r>
              <a:rPr lang="ko-KR" altLang="en-US" sz="1600" dirty="0"/>
              <a:t> </a:t>
            </a:r>
            <a:r>
              <a:rPr lang="ko-KR" altLang="en-US" sz="1600" dirty="0">
                <a:solidFill>
                  <a:srgbClr val="C00000"/>
                </a:solidFill>
              </a:rPr>
              <a:t>만성질환관리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수가 신설 </a:t>
            </a:r>
            <a:endParaRPr lang="en-US" altLang="ko-KR" sz="1600" dirty="0"/>
          </a:p>
          <a:p>
            <a:pPr lvl="1"/>
            <a:r>
              <a:rPr lang="en-US" altLang="ko-KR" sz="1600" dirty="0"/>
              <a:t>(</a:t>
            </a:r>
            <a:r>
              <a:rPr lang="ko-KR" altLang="en-US" sz="1600" dirty="0"/>
              <a:t>외래</a:t>
            </a:r>
            <a:r>
              <a:rPr lang="en-US" altLang="ko-KR" sz="1600" dirty="0"/>
              <a:t>)</a:t>
            </a:r>
            <a:r>
              <a:rPr lang="ko-KR" altLang="en-US" sz="1600" dirty="0"/>
              <a:t> 전문의원 </a:t>
            </a:r>
            <a:r>
              <a:rPr lang="mr-IN" altLang="ko-KR" sz="1600" dirty="0"/>
              <a:t>–</a:t>
            </a:r>
            <a:r>
              <a:rPr lang="ko-KR" altLang="en-US" sz="1600" dirty="0"/>
              <a:t> </a:t>
            </a:r>
            <a:r>
              <a:rPr lang="ko-KR" altLang="en-US" sz="1600" dirty="0" smtClean="0">
                <a:solidFill>
                  <a:srgbClr val="C00000"/>
                </a:solidFill>
              </a:rPr>
              <a:t>심층진찰료</a:t>
            </a:r>
            <a:r>
              <a:rPr lang="ko-KR" altLang="en-US" sz="1600" dirty="0" smtClean="0"/>
              <a:t> 도입 </a:t>
            </a:r>
            <a:endParaRPr lang="en-US" altLang="ko-KR" sz="1600" dirty="0"/>
          </a:p>
          <a:p>
            <a:pPr marL="274320" lvl="1">
              <a:spcBef>
                <a:spcPts val="1800"/>
              </a:spcBef>
              <a:buClr>
                <a:schemeClr val="accent1"/>
              </a:buClr>
            </a:pPr>
            <a:r>
              <a:rPr lang="ko-KR" altLang="en-US" sz="2000" dirty="0" smtClean="0"/>
              <a:t>단과 </a:t>
            </a:r>
            <a:r>
              <a:rPr lang="ko-KR" altLang="en-US" sz="2000" dirty="0"/>
              <a:t>전문병원 </a:t>
            </a:r>
            <a:r>
              <a:rPr lang="mr-IN" altLang="ko-KR" sz="2000" dirty="0"/>
              <a:t>–</a:t>
            </a:r>
            <a:r>
              <a:rPr lang="ko-KR" altLang="en-US" sz="2000" dirty="0"/>
              <a:t> </a:t>
            </a:r>
            <a:r>
              <a:rPr lang="ko-KR" altLang="en-US" sz="1600" dirty="0">
                <a:solidFill>
                  <a:srgbClr val="C00000"/>
                </a:solidFill>
              </a:rPr>
              <a:t>수술 및 처치료 </a:t>
            </a:r>
            <a:r>
              <a:rPr lang="en-US" altLang="ko-KR" sz="1600" dirty="0">
                <a:solidFill>
                  <a:srgbClr val="C00000"/>
                </a:solidFill>
              </a:rPr>
              <a:t>(+/-</a:t>
            </a:r>
            <a:r>
              <a:rPr lang="ko-KR" altLang="en-US" sz="1600" dirty="0">
                <a:solidFill>
                  <a:srgbClr val="C00000"/>
                </a:solidFill>
              </a:rPr>
              <a:t> 심층진찰료</a:t>
            </a:r>
            <a:r>
              <a:rPr lang="en-US" altLang="ko-KR" sz="1600" dirty="0">
                <a:solidFill>
                  <a:srgbClr val="C00000"/>
                </a:solidFill>
              </a:rPr>
              <a:t>)</a:t>
            </a:r>
            <a:r>
              <a:rPr lang="ko-KR" altLang="en-US" sz="1600" dirty="0">
                <a:solidFill>
                  <a:srgbClr val="C00000"/>
                </a:solidFill>
              </a:rPr>
              <a:t> 인상 </a:t>
            </a:r>
            <a:endParaRPr lang="en-US" altLang="ko-KR" sz="1600" dirty="0">
              <a:solidFill>
                <a:srgbClr val="C00000"/>
              </a:solidFill>
            </a:endParaRPr>
          </a:p>
          <a:p>
            <a:pPr lvl="1"/>
            <a:r>
              <a:rPr lang="ko-KR" altLang="en-US" sz="1600" dirty="0"/>
              <a:t>진료 기능 수준에 따른 수가 </a:t>
            </a:r>
            <a:endParaRPr lang="en-US" altLang="ko-KR" sz="1600" dirty="0"/>
          </a:p>
          <a:p>
            <a:pPr lvl="1"/>
            <a:r>
              <a:rPr lang="en-US" altLang="ko-KR" sz="1300" dirty="0" smtClean="0"/>
              <a:t>(</a:t>
            </a:r>
            <a:r>
              <a:rPr lang="ko-KR" altLang="en-US" sz="1300" dirty="0" smtClean="0"/>
              <a:t>예시</a:t>
            </a:r>
            <a:r>
              <a:rPr lang="en-US" altLang="ko-KR" sz="1300" dirty="0" smtClean="0"/>
              <a:t>) (</a:t>
            </a:r>
            <a:r>
              <a:rPr lang="ko-KR" altLang="en-US" sz="1300" dirty="0"/>
              <a:t>입원</a:t>
            </a:r>
            <a:r>
              <a:rPr lang="en-US" altLang="ko-KR" sz="1300" dirty="0"/>
              <a:t>)</a:t>
            </a:r>
            <a:r>
              <a:rPr lang="ko-KR" altLang="en-US" sz="1300" dirty="0"/>
              <a:t>전문의원이 병원과 같은 수준의 인력</a:t>
            </a:r>
            <a:r>
              <a:rPr lang="en-US" altLang="ko-KR" sz="1300" dirty="0"/>
              <a:t>.</a:t>
            </a:r>
            <a:r>
              <a:rPr lang="ko-KR" altLang="en-US" sz="1300" dirty="0"/>
              <a:t>시설</a:t>
            </a:r>
            <a:r>
              <a:rPr lang="en-US" altLang="ko-KR" sz="1300" dirty="0"/>
              <a:t>.</a:t>
            </a:r>
            <a:r>
              <a:rPr lang="ko-KR" altLang="en-US" sz="1300" dirty="0"/>
              <a:t>장비 기준을 갖출 경우 </a:t>
            </a:r>
            <a:r>
              <a:rPr lang="ko-KR" altLang="en-US" sz="1300" dirty="0">
                <a:solidFill>
                  <a:srgbClr val="C00000"/>
                </a:solidFill>
              </a:rPr>
              <a:t>병원급 종별가산율 </a:t>
            </a:r>
            <a:r>
              <a:rPr lang="ko-KR" altLang="en-US" sz="1300" dirty="0"/>
              <a:t>적용  </a:t>
            </a:r>
            <a:endParaRPr lang="en-US" altLang="ko-KR" sz="1300" dirty="0"/>
          </a:p>
          <a:p>
            <a:r>
              <a:rPr lang="ko-KR" altLang="en-US" sz="2000" dirty="0" smtClean="0"/>
              <a:t>이차 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 급성기 종합병원 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 </a:t>
            </a:r>
            <a:r>
              <a:rPr lang="ko-KR" altLang="en-US" sz="1600" dirty="0">
                <a:solidFill>
                  <a:srgbClr val="C00000"/>
                </a:solidFill>
              </a:rPr>
              <a:t>수술 및 </a:t>
            </a:r>
            <a:r>
              <a:rPr lang="ko-KR" altLang="en-US" sz="1600" dirty="0" smtClean="0">
                <a:solidFill>
                  <a:srgbClr val="C00000"/>
                </a:solidFill>
              </a:rPr>
              <a:t>처치료 </a:t>
            </a:r>
            <a:r>
              <a:rPr lang="en-US" altLang="ko-KR" sz="1600" dirty="0" smtClean="0">
                <a:solidFill>
                  <a:srgbClr val="C00000"/>
                </a:solidFill>
              </a:rPr>
              <a:t>+</a:t>
            </a:r>
            <a:r>
              <a:rPr lang="ko-KR" altLang="en-US" sz="1600" dirty="0" smtClean="0">
                <a:solidFill>
                  <a:srgbClr val="C00000"/>
                </a:solidFill>
              </a:rPr>
              <a:t> </a:t>
            </a:r>
            <a:r>
              <a:rPr lang="ko-KR" altLang="en-US" sz="1600" dirty="0">
                <a:solidFill>
                  <a:srgbClr val="C00000"/>
                </a:solidFill>
              </a:rPr>
              <a:t>입원료 인상 </a:t>
            </a:r>
            <a:endParaRPr lang="en-US" altLang="ko-KR" sz="1600" dirty="0">
              <a:solidFill>
                <a:srgbClr val="C00000"/>
              </a:solidFill>
            </a:endParaRPr>
          </a:p>
          <a:p>
            <a:pPr lvl="1"/>
            <a:r>
              <a:rPr lang="ko-KR" altLang="en-US" sz="1600" dirty="0"/>
              <a:t>방안</a:t>
            </a:r>
            <a:r>
              <a:rPr lang="en-US" altLang="ko-KR" sz="1600" dirty="0"/>
              <a:t>(1)</a:t>
            </a:r>
            <a:r>
              <a:rPr lang="ko-KR" altLang="en-US" sz="1600" dirty="0"/>
              <a:t>에서는 중증이 아닌 입원환자 진료에 대한 인센티브 부여 </a:t>
            </a:r>
            <a:endParaRPr lang="en-US" altLang="ko-KR" sz="2000" dirty="0"/>
          </a:p>
          <a:p>
            <a:pPr lvl="1"/>
            <a:r>
              <a:rPr lang="ko-KR" altLang="en-US" sz="1600" dirty="0"/>
              <a:t>방안</a:t>
            </a:r>
            <a:r>
              <a:rPr lang="en-US" altLang="ko-KR" sz="1600" dirty="0"/>
              <a:t>(2)</a:t>
            </a:r>
            <a:r>
              <a:rPr lang="ko-KR" altLang="en-US" sz="1600" dirty="0"/>
              <a:t> 에서는 병원 </a:t>
            </a:r>
            <a:r>
              <a:rPr lang="en-US" altLang="ko-KR" sz="1600" dirty="0"/>
              <a:t>+</a:t>
            </a:r>
            <a:r>
              <a:rPr lang="ko-KR" altLang="en-US" sz="1600" dirty="0"/>
              <a:t> </a:t>
            </a:r>
            <a:r>
              <a:rPr lang="en-US" altLang="ko-KR" sz="1600" dirty="0"/>
              <a:t>300</a:t>
            </a:r>
            <a:r>
              <a:rPr lang="ko-KR" altLang="en-US" sz="1600" dirty="0"/>
              <a:t>병상 이하는 </a:t>
            </a:r>
            <a:r>
              <a:rPr lang="ko-KR" altLang="en-US" sz="1600" dirty="0" smtClean="0"/>
              <a:t>경증 입원</a:t>
            </a:r>
            <a:r>
              <a:rPr lang="en-US" altLang="ko-KR" sz="1600" dirty="0"/>
              <a:t>/</a:t>
            </a:r>
            <a:r>
              <a:rPr lang="ko-KR" altLang="en-US" sz="1600" dirty="0"/>
              <a:t>수술에 </a:t>
            </a:r>
            <a:r>
              <a:rPr lang="ko-KR" altLang="en-US" sz="1600" dirty="0" smtClean="0"/>
              <a:t>인센티브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                                 </a:t>
            </a:r>
            <a:r>
              <a:rPr lang="en-US" altLang="ko-KR" sz="1600" dirty="0"/>
              <a:t>300</a:t>
            </a:r>
            <a:r>
              <a:rPr lang="ko-KR" altLang="en-US" sz="1600" dirty="0"/>
              <a:t>병상 이상 종병은 </a:t>
            </a:r>
            <a:r>
              <a:rPr lang="ko-KR" altLang="en-US" sz="1600" dirty="0" smtClean="0"/>
              <a:t>중등도 입원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수술에 인센티브 </a:t>
            </a:r>
            <a:r>
              <a:rPr lang="ko-KR" altLang="en-US" sz="1600" dirty="0"/>
              <a:t>부여 </a:t>
            </a:r>
            <a:endParaRPr lang="en-US" altLang="ko-KR" sz="1600" dirty="0"/>
          </a:p>
          <a:p>
            <a:r>
              <a:rPr lang="ko-KR" altLang="en-US" sz="2000" dirty="0" smtClean="0"/>
              <a:t>삼차 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 급성기 종합병원</a:t>
            </a:r>
            <a:r>
              <a:rPr lang="en-US" altLang="ko-KR" sz="2000" dirty="0">
                <a:solidFill>
                  <a:srgbClr val="000000"/>
                </a:solidFill>
              </a:rPr>
              <a:t> -</a:t>
            </a:r>
            <a:r>
              <a:rPr lang="ko-KR" altLang="en-US" sz="2000" dirty="0">
                <a:solidFill>
                  <a:srgbClr val="000000"/>
                </a:solidFill>
              </a:rPr>
              <a:t> </a:t>
            </a:r>
            <a:r>
              <a:rPr lang="ko-KR" altLang="en-US" sz="1600" dirty="0">
                <a:solidFill>
                  <a:srgbClr val="C00000"/>
                </a:solidFill>
              </a:rPr>
              <a:t>수술 및 처치료 </a:t>
            </a:r>
            <a:r>
              <a:rPr lang="en-US" altLang="ko-KR" sz="1600" dirty="0">
                <a:solidFill>
                  <a:srgbClr val="C00000"/>
                </a:solidFill>
              </a:rPr>
              <a:t>+</a:t>
            </a:r>
            <a:r>
              <a:rPr lang="ko-KR" altLang="en-US" sz="1600" dirty="0">
                <a:solidFill>
                  <a:srgbClr val="C00000"/>
                </a:solidFill>
              </a:rPr>
              <a:t> 입원료 인상 </a:t>
            </a:r>
            <a:endParaRPr lang="en-US" altLang="ko-KR" sz="2000" dirty="0" smtClean="0"/>
          </a:p>
          <a:p>
            <a:pPr lvl="1"/>
            <a:r>
              <a:rPr lang="ko-KR" altLang="en-US" sz="1600" dirty="0"/>
              <a:t>경증환자 진료비 감산 </a:t>
            </a:r>
            <a:r>
              <a:rPr lang="mr-IN" altLang="ko-KR" sz="1600" dirty="0"/>
              <a:t>–</a:t>
            </a:r>
            <a:r>
              <a:rPr lang="ko-KR" altLang="en-US" sz="1600" dirty="0"/>
              <a:t> 환자 본인부담률 </a:t>
            </a:r>
            <a:r>
              <a:rPr lang="ko-KR" altLang="en-US" sz="1600" dirty="0" smtClean="0"/>
              <a:t>인상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중증환자 입원료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수술 및 처치료 인상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xmlns="" val="7292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kumimoji="1" lang="ko-KR" altLang="en-US" spc="-150" dirty="0" smtClean="0"/>
              <a:t>경증 질환 및 수술 분류 방안</a:t>
            </a:r>
            <a:r>
              <a:rPr kumimoji="1" lang="en-US" altLang="ko-KR" spc="-150" dirty="0" smtClean="0"/>
              <a:t>(</a:t>
            </a:r>
            <a:r>
              <a:rPr kumimoji="1" lang="ko-KR" altLang="en-US" spc="-150" dirty="0" smtClean="0"/>
              <a:t>안</a:t>
            </a:r>
            <a:r>
              <a:rPr kumimoji="1" lang="en-US" altLang="ko-KR" spc="-150" dirty="0" smtClean="0"/>
              <a:t>)</a:t>
            </a:r>
            <a:endParaRPr kumimoji="1"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856176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경증질환 정의 </a:t>
            </a:r>
            <a:endParaRPr lang="en-US" altLang="ko-KR" sz="2000" dirty="0" smtClean="0"/>
          </a:p>
          <a:p>
            <a:pPr lvl="1"/>
            <a:r>
              <a:rPr lang="en-US" altLang="ko-KR" sz="1700" dirty="0" smtClean="0"/>
              <a:t>52</a:t>
            </a:r>
            <a:r>
              <a:rPr lang="ko-KR" altLang="en-US" sz="1700" dirty="0" smtClean="0"/>
              <a:t>개 의원역점질환을 우선 경증질환으로 정의</a:t>
            </a:r>
            <a:endParaRPr lang="en-US" altLang="ko-KR" sz="1700" dirty="0" smtClean="0"/>
          </a:p>
          <a:p>
            <a:pPr lvl="1"/>
            <a:r>
              <a:rPr lang="ko-KR" altLang="en-US" sz="1700" dirty="0" smtClean="0"/>
              <a:t>향후 사회적 논의를 통해 환자분류방법과 경증질환의 규모에 대해 합의 </a:t>
            </a:r>
            <a:endParaRPr lang="en-US" altLang="ko-KR" sz="1700" dirty="0" smtClean="0"/>
          </a:p>
          <a:p>
            <a:r>
              <a:rPr lang="ko-KR" altLang="en-US" sz="2000" dirty="0" smtClean="0"/>
              <a:t>수술 유형 분류 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예시</a:t>
            </a:r>
            <a:r>
              <a:rPr lang="en-US" altLang="ko-KR" sz="2000" dirty="0" smtClean="0"/>
              <a:t>)</a:t>
            </a:r>
          </a:p>
          <a:p>
            <a:pPr lvl="1"/>
            <a:r>
              <a:rPr lang="ko-KR" altLang="en-US" sz="1700" dirty="0" smtClean="0"/>
              <a:t>수술을 위한 마취 수준 </a:t>
            </a:r>
            <a:r>
              <a:rPr lang="en-US" altLang="ko-KR" sz="1700" dirty="0" smtClean="0"/>
              <a:t>(</a:t>
            </a:r>
            <a:r>
              <a:rPr lang="ko-KR" altLang="en-US" sz="1700" dirty="0" smtClean="0"/>
              <a:t>국소</a:t>
            </a:r>
            <a:r>
              <a:rPr lang="en-US" altLang="ko-KR" sz="1700" dirty="0" smtClean="0"/>
              <a:t>,</a:t>
            </a:r>
            <a:r>
              <a:rPr lang="ko-KR" altLang="en-US" sz="1700" dirty="0" smtClean="0"/>
              <a:t> 척수</a:t>
            </a:r>
            <a:r>
              <a:rPr lang="en-US" altLang="ko-KR" sz="1700" dirty="0" smtClean="0"/>
              <a:t>,</a:t>
            </a:r>
            <a:r>
              <a:rPr lang="ko-KR" altLang="en-US" sz="1700" dirty="0" smtClean="0"/>
              <a:t> 전신</a:t>
            </a:r>
            <a:r>
              <a:rPr lang="en-US" altLang="ko-KR" sz="1700" dirty="0" smtClean="0"/>
              <a:t>)</a:t>
            </a:r>
            <a:r>
              <a:rPr lang="ko-KR" altLang="en-US" sz="1700" dirty="0" smtClean="0"/>
              <a:t>에 따라 수술을 분류하고 이를 기준으로 수술장 및 입원시설 기준을 설정 </a:t>
            </a:r>
            <a:endParaRPr lang="en-US" altLang="ko-KR" sz="1700" dirty="0" smtClean="0"/>
          </a:p>
          <a:p>
            <a:r>
              <a:rPr lang="ko-KR" altLang="en-US" sz="2000" dirty="0" smtClean="0"/>
              <a:t>경증수술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간단한 수술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 정의 </a:t>
            </a:r>
            <a:endParaRPr lang="en-US" altLang="ko-KR" sz="2000" dirty="0" smtClean="0"/>
          </a:p>
          <a:p>
            <a:pPr lvl="1"/>
            <a:r>
              <a:rPr lang="ko-KR" altLang="en-US" sz="1700" dirty="0" smtClean="0"/>
              <a:t>향후 구성되는 </a:t>
            </a:r>
            <a:r>
              <a:rPr lang="en-US" altLang="ko-KR" sz="1700" dirty="0" smtClean="0"/>
              <a:t>“</a:t>
            </a:r>
            <a:r>
              <a:rPr lang="ko-KR" altLang="en-US" sz="1700" dirty="0" smtClean="0"/>
              <a:t>제</a:t>
            </a:r>
            <a:r>
              <a:rPr lang="en-US" altLang="ko-KR" sz="1700" dirty="0" smtClean="0"/>
              <a:t>2</a:t>
            </a:r>
            <a:r>
              <a:rPr lang="ko-KR" altLang="en-US" sz="1700" dirty="0" smtClean="0"/>
              <a:t>기 의료전달체계 개선 협의회</a:t>
            </a:r>
            <a:r>
              <a:rPr lang="en-US" altLang="ko-KR" sz="1700" dirty="0" smtClean="0"/>
              <a:t>”</a:t>
            </a:r>
            <a:r>
              <a:rPr lang="ko-KR" altLang="en-US" sz="1700" dirty="0" smtClean="0"/>
              <a:t>에서 경증수술을 정의하는 원칙을 마련한 </a:t>
            </a:r>
            <a:r>
              <a:rPr lang="ko-KR" altLang="en-US" sz="1700" dirty="0"/>
              <a:t>후</a:t>
            </a:r>
            <a:r>
              <a:rPr lang="en-US" altLang="ko-KR" sz="1700" dirty="0"/>
              <a:t>,</a:t>
            </a:r>
            <a:r>
              <a:rPr lang="ko-KR" altLang="en-US" sz="1700" dirty="0"/>
              <a:t> 이를 바탕으로 </a:t>
            </a:r>
            <a:r>
              <a:rPr lang="ko-KR" altLang="en-US" sz="1700" dirty="0" smtClean="0"/>
              <a:t>경증수술을 </a:t>
            </a:r>
            <a:r>
              <a:rPr lang="ko-KR" altLang="en-US" sz="1700" dirty="0"/>
              <a:t>정의 </a:t>
            </a:r>
            <a:endParaRPr lang="en-US" altLang="ko-KR" sz="1700" dirty="0"/>
          </a:p>
          <a:p>
            <a:pPr lvl="1"/>
            <a:r>
              <a:rPr lang="ko-KR" altLang="en-US" sz="1700" dirty="0" smtClean="0"/>
              <a:t>향후 전문과별 학회</a:t>
            </a:r>
            <a:r>
              <a:rPr lang="en-US" altLang="ko-KR" sz="1700" dirty="0" smtClean="0"/>
              <a:t>,</a:t>
            </a:r>
            <a:r>
              <a:rPr lang="ko-KR" altLang="en-US" sz="1700" dirty="0" smtClean="0"/>
              <a:t> 개원의협의회</a:t>
            </a:r>
            <a:r>
              <a:rPr lang="en-US" altLang="ko-KR" sz="1700" dirty="0" smtClean="0"/>
              <a:t>,</a:t>
            </a:r>
            <a:r>
              <a:rPr lang="ko-KR" altLang="en-US" sz="1700" dirty="0" smtClean="0"/>
              <a:t> 병원협회로 구성된 전문과목별 협의체에서 경증수술을 정의 </a:t>
            </a:r>
            <a:endParaRPr lang="en-US" altLang="ko-KR" sz="1700" dirty="0" smtClean="0"/>
          </a:p>
          <a:p>
            <a:pPr lvl="2"/>
            <a:r>
              <a:rPr lang="ko-KR" altLang="en-US" sz="1400" dirty="0" smtClean="0"/>
              <a:t>진료과에 따라서는 상급종합병원에서 하는 수술과 단과전문병의원에서 하는 수술에 큰 차이가 없을 수 있음 </a:t>
            </a:r>
            <a:endParaRPr lang="en-US" altLang="ko-KR" sz="1400" dirty="0" smtClean="0"/>
          </a:p>
          <a:p>
            <a:pPr lvl="2"/>
            <a:r>
              <a:rPr lang="ko-KR" altLang="en-US" sz="1400" dirty="0"/>
              <a:t>예</a:t>
            </a:r>
            <a:r>
              <a:rPr lang="en-US" altLang="ko-KR" sz="1400" dirty="0"/>
              <a:t>)</a:t>
            </a:r>
            <a:r>
              <a:rPr lang="ko-KR" altLang="en-US" sz="1400" dirty="0"/>
              <a:t> 안과 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xmlns="" val="62123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ko-KR" altLang="en-US" sz="3600" spc="-150" dirty="0" smtClean="0"/>
              <a:t>기능 유형에 </a:t>
            </a:r>
            <a:r>
              <a:rPr kumimoji="1" lang="ko-KR" altLang="en-US" sz="3600" spc="-150" dirty="0"/>
              <a:t>따른 진료비 </a:t>
            </a:r>
            <a:r>
              <a:rPr kumimoji="1" lang="ko-KR" altLang="en-US" sz="3600" spc="-150" dirty="0" smtClean="0"/>
              <a:t>차등제 적용 방안</a:t>
            </a:r>
            <a:r>
              <a:rPr kumimoji="1" lang="en-US" altLang="ko-KR" sz="3600" spc="-150" dirty="0" smtClean="0"/>
              <a:t>(1)</a:t>
            </a:r>
            <a:r>
              <a:rPr kumimoji="1" lang="ko-KR" altLang="en-US" sz="3600" spc="-150" dirty="0" smtClean="0"/>
              <a:t> </a:t>
            </a:r>
            <a:endParaRPr lang="en-US" altLang="ko-KR" dirty="0"/>
          </a:p>
        </p:txBody>
      </p:sp>
      <p:graphicFrame>
        <p:nvGraphicFramePr>
          <p:cNvPr id="6" name="내용 개체 틀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4491243"/>
              </p:ext>
            </p:extLst>
          </p:nvPr>
        </p:nvGraphicFramePr>
        <p:xfrm>
          <a:off x="457197" y="1556792"/>
          <a:ext cx="8229603" cy="45761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8415"/>
                <a:gridCol w="2160240"/>
                <a:gridCol w="1352737"/>
                <a:gridCol w="1352737"/>
                <a:gridCol w="1352737"/>
                <a:gridCol w="1352737"/>
              </a:tblGrid>
              <a:tr h="449695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3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외래</a:t>
                      </a:r>
                      <a:endParaRPr lang="ko-KR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입원</a:t>
                      </a:r>
                      <a:endParaRPr lang="ko-KR" altLang="en-US" sz="2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747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경증</a:t>
                      </a:r>
                      <a:endParaRPr lang="ko-KR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중증</a:t>
                      </a:r>
                      <a:endParaRPr lang="ko-KR" altLang="en-US" sz="1800" baseline="30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경증</a:t>
                      </a:r>
                      <a:endParaRPr lang="ko-KR" altLang="en-US" sz="18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중증</a:t>
                      </a:r>
                      <a:endParaRPr lang="ko-KR" altLang="en-US" sz="1800" baseline="30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421">
                <a:tc row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800" spc="-150" dirty="0" smtClean="0"/>
                        <a:t>일차</a:t>
                      </a:r>
                      <a:endParaRPr lang="ko-KR" altLang="en-US" sz="1800" spc="-15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800" dirty="0" smtClean="0"/>
                        <a:t>일차진료기관</a:t>
                      </a:r>
                      <a:r>
                        <a:rPr lang="en-US" altLang="ko-KR" sz="1800" dirty="0" smtClean="0"/>
                        <a:t/>
                      </a:r>
                      <a:br>
                        <a:rPr lang="en-US" altLang="ko-KR" sz="1800" dirty="0" smtClean="0"/>
                      </a:br>
                      <a:r>
                        <a:rPr lang="en-US" altLang="ko-KR" sz="1400" dirty="0" smtClean="0"/>
                        <a:t>(</a:t>
                      </a:r>
                      <a:r>
                        <a:rPr lang="en-US" altLang="ko-KR" sz="1400" spc="-150" dirty="0" smtClean="0"/>
                        <a:t>n=</a:t>
                      </a:r>
                      <a:r>
                        <a:rPr lang="ko-KR" altLang="en-US" sz="1400" spc="-150" dirty="0" smtClean="0"/>
                        <a:t> </a:t>
                      </a:r>
                      <a:r>
                        <a:rPr lang="en-US" altLang="ko-KR" sz="1400" spc="-150" dirty="0" smtClean="0"/>
                        <a:t>1</a:t>
                      </a:r>
                      <a:r>
                        <a:rPr lang="ko-KR" altLang="en-US" sz="1400" spc="-150" dirty="0" smtClean="0"/>
                        <a:t>만</a:t>
                      </a:r>
                      <a:r>
                        <a:rPr lang="en-US" altLang="ko-KR" sz="1400" spc="-150" dirty="0" smtClean="0"/>
                        <a:t>4</a:t>
                      </a:r>
                      <a:r>
                        <a:rPr lang="ko-KR" altLang="en-US" sz="1400" spc="-150" dirty="0" smtClean="0"/>
                        <a:t>천</a:t>
                      </a:r>
                      <a:r>
                        <a:rPr lang="en-US" altLang="ko-KR" sz="1400" spc="-150" dirty="0" smtClean="0"/>
                        <a:t>)</a:t>
                      </a:r>
                      <a:endParaRPr lang="ko-KR" altLang="en-US" sz="1800" spc="-15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0975" indent="-165100" algn="ctr" latinLnBrk="1">
                        <a:lnSpc>
                          <a:spcPct val="120000"/>
                        </a:lnSpc>
                        <a:tabLst/>
                      </a:pPr>
                      <a:r>
                        <a:rPr kumimoji="0" lang="ko-KR" altLang="en-US" sz="2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kumimoji="0" lang="en-US" altLang="ko-KR" sz="2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2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</a:tr>
              <a:tr h="62442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 smtClean="0"/>
                        <a:t>전문의원</a:t>
                      </a:r>
                      <a:r>
                        <a:rPr lang="en-US" altLang="ko-KR" sz="1800" dirty="0" smtClean="0"/>
                        <a:t>(</a:t>
                      </a:r>
                      <a:r>
                        <a:rPr lang="ko-KR" altLang="en-US" sz="1800" dirty="0" smtClean="0"/>
                        <a:t>외래</a:t>
                      </a:r>
                      <a:r>
                        <a:rPr lang="en-US" altLang="ko-KR" sz="1800" dirty="0" smtClean="0"/>
                        <a:t>)</a:t>
                      </a:r>
                      <a:br>
                        <a:rPr lang="en-US" altLang="ko-KR" sz="1800" dirty="0" smtClean="0"/>
                      </a:br>
                      <a:r>
                        <a:rPr kumimoji="0" lang="en-US" altLang="ko-KR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(n=</a:t>
                      </a:r>
                      <a:r>
                        <a:rPr kumimoji="0" lang="ko-KR" altLang="en-US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만 </a:t>
                      </a:r>
                      <a:r>
                        <a:rPr kumimoji="0" lang="en-US" altLang="ko-KR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천</a:t>
                      </a:r>
                      <a:r>
                        <a:rPr kumimoji="0" lang="en-US" altLang="ko-KR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8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marR="0" lvl="0" indent="-16510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kumimoji="0" lang="en-US" altLang="ko-KR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2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24421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 smtClean="0"/>
                        <a:t>이차 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 smtClean="0"/>
                        <a:t>전문</a:t>
                      </a:r>
                      <a:r>
                        <a:rPr kumimoji="0" lang="ko-KR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의</a:t>
                      </a:r>
                      <a:r>
                        <a:rPr lang="ko-KR" altLang="en-US" sz="1800" dirty="0" smtClean="0"/>
                        <a:t>원</a:t>
                      </a: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입원</a:t>
                      </a:r>
                      <a:r>
                        <a:rPr kumimoji="0" lang="en-US" altLang="ko-KR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1800" dirty="0" smtClean="0"/>
                        <a:t/>
                      </a:r>
                      <a:br>
                        <a:rPr lang="en-US" altLang="ko-KR" sz="1800" dirty="0" smtClean="0"/>
                      </a:br>
                      <a:r>
                        <a:rPr lang="en-US" altLang="ko-KR" sz="1200" dirty="0" smtClean="0"/>
                        <a:t>(</a:t>
                      </a:r>
                      <a:r>
                        <a:rPr kumimoji="0" lang="en-US" altLang="ko-KR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ko-KR" sz="1200" dirty="0" smtClean="0"/>
                        <a:t>=</a:t>
                      </a:r>
                      <a:r>
                        <a:rPr lang="ko-KR" altLang="en-US" sz="1200" dirty="0" smtClean="0"/>
                        <a:t> </a:t>
                      </a:r>
                      <a:r>
                        <a:rPr lang="en-US" altLang="ko-KR" sz="1200" dirty="0" smtClean="0"/>
                        <a:t>5</a:t>
                      </a:r>
                      <a:r>
                        <a:rPr lang="ko-KR" altLang="en-US" sz="1200" dirty="0" smtClean="0"/>
                        <a:t>천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indent="-165100" algn="ctr" latinLnBrk="1">
                        <a:lnSpc>
                          <a:spcPct val="120000"/>
                        </a:lnSpc>
                        <a:tabLst/>
                      </a:pPr>
                      <a:r>
                        <a:rPr kumimoji="0" lang="ko-KR" altLang="en-US" sz="2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kumimoji="0" lang="en-US" altLang="ko-KR" sz="2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2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2957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전문병원</a:t>
                      </a: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입원</a:t>
                      </a: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en-US" altLang="ko-K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altLang="ko-K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altLang="ko-KR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(n=1</a:t>
                      </a:r>
                      <a:r>
                        <a:rPr kumimoji="0" lang="ko-KR" alt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천</a:t>
                      </a:r>
                      <a:r>
                        <a:rPr kumimoji="0" lang="en-US" altLang="ko-KR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4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marR="0" lvl="0" indent="-16510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kumimoji="0" lang="en-US" altLang="ko-KR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2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24421">
                <a:tc vMerge="1">
                  <a:txBody>
                    <a:bodyPr/>
                    <a:lstStyle/>
                    <a:p>
                      <a:pPr latinLnBrk="1"/>
                      <a:endParaRPr kumimoji="0" lang="ko-KR" altLang="en-US" sz="16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800" dirty="0" smtClean="0"/>
                        <a:t>급성기 병원 </a:t>
                      </a:r>
                      <a:r>
                        <a:rPr lang="en-US" altLang="ko-KR" sz="1800" dirty="0" smtClean="0"/>
                        <a:t>+</a:t>
                      </a:r>
                      <a:r>
                        <a:rPr lang="ko-KR" altLang="en-US" sz="1800" dirty="0" smtClean="0"/>
                        <a:t> 종병</a:t>
                      </a:r>
                      <a:endParaRPr lang="en-US" altLang="ko-KR" sz="1800" dirty="0" smtClean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(n=450</a:t>
                      </a:r>
                      <a:r>
                        <a:rPr kumimoji="0" lang="ko-KR" altLang="en-US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개</a:t>
                      </a:r>
                      <a:r>
                        <a:rPr kumimoji="0" lang="en-US" altLang="ko-KR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6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indent="-165100" algn="ctr" latinLnBrk="1">
                        <a:lnSpc>
                          <a:spcPct val="120000"/>
                        </a:lnSpc>
                        <a:tabLst/>
                      </a:pPr>
                      <a:r>
                        <a:rPr kumimoji="0" lang="ko-KR" altLang="en-US" sz="2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kumimoji="0" lang="en-US" altLang="ko-KR" sz="2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2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244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삼차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 smtClean="0"/>
                        <a:t>상급종합 </a:t>
                      </a:r>
                      <a:r>
                        <a:rPr lang="en-US" altLang="ko-KR" sz="1800" dirty="0" smtClean="0"/>
                        <a:t/>
                      </a:r>
                      <a:br>
                        <a:rPr lang="en-US" altLang="ko-KR" sz="1800" dirty="0" smtClean="0"/>
                      </a:b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(n=43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개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marR="0" indent="-16510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kumimoji="0" lang="en-US" altLang="ko-KR" sz="12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marR="0" indent="-16510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kern="1200" spc="-15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kumimoji="0" lang="en-US" altLang="ko-KR" sz="2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939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37850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kumimoji="1" lang="ko-KR" altLang="en-US" sz="3200" dirty="0" smtClean="0"/>
              <a:t>기능 중심의 적정수가 보상방안</a:t>
            </a:r>
            <a:r>
              <a:rPr kumimoji="1" lang="en-US" altLang="ko-KR" sz="3200" dirty="0" smtClean="0"/>
              <a:t>(1)</a:t>
            </a:r>
            <a:endParaRPr lang="en-US" altLang="ko-KR" sz="3200" dirty="0"/>
          </a:p>
        </p:txBody>
      </p:sp>
      <p:graphicFrame>
        <p:nvGraphicFramePr>
          <p:cNvPr id="6" name="내용 개체 틀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9403594"/>
              </p:ext>
            </p:extLst>
          </p:nvPr>
        </p:nvGraphicFramePr>
        <p:xfrm>
          <a:off x="457200" y="1143001"/>
          <a:ext cx="8229599" cy="50517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4433"/>
                <a:gridCol w="1496291"/>
                <a:gridCol w="1496292"/>
                <a:gridCol w="1496291"/>
                <a:gridCol w="1496292"/>
              </a:tblGrid>
              <a:tr h="434187"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외래</a:t>
                      </a:r>
                      <a:endParaRPr lang="ko-KR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입원</a:t>
                      </a:r>
                      <a:endParaRPr lang="ko-KR" altLang="en-US" sz="2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634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경증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중증</a:t>
                      </a:r>
                      <a:r>
                        <a:rPr lang="en-US" altLang="ko-KR" sz="1600" dirty="0" smtClean="0"/>
                        <a:t>:</a:t>
                      </a:r>
                      <a:r>
                        <a:rPr lang="ko-KR" altLang="en-US" sz="1600" dirty="0" smtClean="0"/>
                        <a:t> </a:t>
                      </a:r>
                      <a:r>
                        <a:rPr lang="en-US" altLang="ko-KR" sz="1600" dirty="0" smtClean="0"/>
                        <a:t/>
                      </a:r>
                      <a:br>
                        <a:rPr lang="en-US" altLang="ko-KR" sz="1600" dirty="0" smtClean="0"/>
                      </a:br>
                      <a:r>
                        <a:rPr lang="ko-KR" altLang="en-US" sz="1600" dirty="0" smtClean="0"/>
                        <a:t>급성기</a:t>
                      </a:r>
                      <a:endParaRPr lang="ko-KR" altLang="en-US" sz="1600" baseline="30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경증</a:t>
                      </a:r>
                      <a:endParaRPr lang="ko-KR" alt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중증</a:t>
                      </a:r>
                      <a:r>
                        <a:rPr lang="en-US" altLang="ko-KR" sz="1600" dirty="0" smtClean="0"/>
                        <a:t>:</a:t>
                      </a:r>
                      <a:r>
                        <a:rPr lang="ko-KR" altLang="en-US" sz="1600" dirty="0" smtClean="0"/>
                        <a:t> </a:t>
                      </a:r>
                      <a:r>
                        <a:rPr lang="en-US" altLang="ko-KR" sz="1600" dirty="0" smtClean="0"/>
                        <a:t/>
                      </a:r>
                      <a:br>
                        <a:rPr lang="en-US" altLang="ko-KR" sz="1600" dirty="0" smtClean="0"/>
                      </a:br>
                      <a:r>
                        <a:rPr lang="ko-KR" altLang="en-US" sz="1600" dirty="0" smtClean="0"/>
                        <a:t>급성기</a:t>
                      </a:r>
                      <a:endParaRPr lang="ko-KR" altLang="en-US" sz="1600" baseline="30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96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일차진료기관</a:t>
                      </a:r>
                      <a:r>
                        <a:rPr lang="en-US" altLang="ko-KR" sz="1600" dirty="0" smtClean="0"/>
                        <a:t/>
                      </a:r>
                      <a:br>
                        <a:rPr lang="en-US" altLang="ko-KR" sz="1600" dirty="0" smtClean="0"/>
                      </a:br>
                      <a:r>
                        <a:rPr lang="en-US" altLang="ko-KR" sz="1200" dirty="0" smtClean="0"/>
                        <a:t>(</a:t>
                      </a:r>
                      <a:r>
                        <a:rPr lang="en-US" altLang="ko-KR" sz="1200" spc="-150" dirty="0" smtClean="0"/>
                        <a:t>n=</a:t>
                      </a:r>
                      <a:r>
                        <a:rPr lang="ko-KR" altLang="en-US" sz="1200" spc="-150" dirty="0" smtClean="0"/>
                        <a:t> </a:t>
                      </a:r>
                      <a:r>
                        <a:rPr lang="en-US" altLang="ko-KR" sz="1200" spc="-150" dirty="0" smtClean="0"/>
                        <a:t>1</a:t>
                      </a:r>
                      <a:r>
                        <a:rPr lang="ko-KR" altLang="en-US" sz="1200" spc="-150" dirty="0" smtClean="0"/>
                        <a:t>만</a:t>
                      </a:r>
                      <a:r>
                        <a:rPr lang="en-US" altLang="ko-KR" sz="1200" spc="-150" dirty="0" smtClean="0"/>
                        <a:t>4</a:t>
                      </a:r>
                      <a:r>
                        <a:rPr lang="ko-KR" altLang="en-US" sz="1200" spc="-150" dirty="0" smtClean="0"/>
                        <a:t>천</a:t>
                      </a:r>
                      <a:r>
                        <a:rPr lang="en-US" altLang="ko-KR" sz="1200" spc="-150" dirty="0" smtClean="0"/>
                        <a:t>,</a:t>
                      </a:r>
                      <a:r>
                        <a:rPr lang="ko-KR" altLang="en-US" sz="1200" spc="-150" dirty="0" smtClean="0"/>
                        <a:t>내과</a:t>
                      </a:r>
                      <a:r>
                        <a:rPr lang="en-US" altLang="ko-KR" sz="1200" spc="-150" dirty="0" smtClean="0"/>
                        <a:t>,</a:t>
                      </a:r>
                      <a:r>
                        <a:rPr lang="ko-KR" altLang="en-US" sz="1200" spc="-150" dirty="0" smtClean="0"/>
                        <a:t>가정의학과 등</a:t>
                      </a:r>
                      <a:r>
                        <a:rPr lang="en-US" altLang="ko-KR" sz="1200" spc="-150" dirty="0" smtClean="0"/>
                        <a:t>)</a:t>
                      </a:r>
                      <a:endParaRPr lang="ko-KR" altLang="en-US" sz="1600" spc="-15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0975" indent="-165100" algn="l" latinLnBrk="1">
                        <a:lnSpc>
                          <a:spcPct val="120000"/>
                        </a:lnSpc>
                        <a:tabLst/>
                      </a:pPr>
                      <a:r>
                        <a:rPr kumimoji="0" lang="ko-KR" altLang="en-US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 만성질환관리</a:t>
                      </a:r>
                      <a:endParaRPr kumimoji="0" lang="en-US" altLang="ko-KR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</a:tr>
              <a:tr h="644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/>
                        <a:t>전문진료의원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외래</a:t>
                      </a:r>
                      <a:r>
                        <a:rPr lang="en-US" altLang="ko-KR" sz="1600" dirty="0" smtClean="0"/>
                        <a:t>)</a:t>
                      </a:r>
                      <a:br>
                        <a:rPr lang="en-US" altLang="ko-KR" sz="1600" dirty="0" smtClean="0"/>
                      </a:br>
                      <a:r>
                        <a:rPr kumimoji="0" lang="en-US" altLang="ko-KR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(n=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만 </a:t>
                      </a:r>
                      <a:r>
                        <a:rPr kumimoji="0" lang="en-US" altLang="ko-KR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천</a:t>
                      </a:r>
                      <a:r>
                        <a:rPr kumimoji="0" lang="en-US" altLang="ko-KR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피부과</a:t>
                      </a:r>
                      <a:r>
                        <a:rPr kumimoji="0" lang="en-US" altLang="ko-KR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정신과 등</a:t>
                      </a:r>
                      <a:r>
                        <a:rPr kumimoji="0" lang="en-US" altLang="ko-KR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6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indent="-165100" algn="l" latinLnBrk="1">
                        <a:lnSpc>
                          <a:spcPct val="120000"/>
                        </a:lnSpc>
                        <a:tabLst/>
                      </a:pPr>
                      <a:r>
                        <a:rPr kumimoji="0" lang="ko-KR" altLang="en-US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 심층진찰</a:t>
                      </a:r>
                      <a:endParaRPr kumimoji="0" lang="en-US" altLang="ko-KR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44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/>
                        <a:t>전문</a:t>
                      </a:r>
                      <a:r>
                        <a:rPr kumimoji="0" lang="ko-KR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진료의</a:t>
                      </a:r>
                      <a:r>
                        <a:rPr lang="ko-KR" altLang="en-US" sz="1600" dirty="0" smtClean="0"/>
                        <a:t>원</a:t>
                      </a: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입원</a:t>
                      </a:r>
                      <a:r>
                        <a:rPr kumimoji="0" lang="en-US" altLang="ko-KR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1600" dirty="0" smtClean="0"/>
                        <a:t/>
                      </a:r>
                      <a:br>
                        <a:rPr lang="en-US" altLang="ko-KR" sz="1600" dirty="0" smtClean="0"/>
                      </a:br>
                      <a:r>
                        <a:rPr lang="en-US" altLang="ko-KR" sz="1100" dirty="0" smtClean="0"/>
                        <a:t>(</a:t>
                      </a:r>
                      <a:r>
                        <a:rPr kumimoji="0" lang="en-US" altLang="ko-KR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ko-KR" sz="1100" dirty="0" smtClean="0"/>
                        <a:t>=</a:t>
                      </a:r>
                      <a:r>
                        <a:rPr lang="ko-KR" altLang="en-US" sz="1100" dirty="0" smtClean="0"/>
                        <a:t> </a:t>
                      </a:r>
                      <a:r>
                        <a:rPr lang="en-US" altLang="ko-KR" sz="1100" dirty="0" smtClean="0"/>
                        <a:t>5</a:t>
                      </a:r>
                      <a:r>
                        <a:rPr lang="ko-KR" altLang="en-US" sz="1100" dirty="0" smtClean="0"/>
                        <a:t>천</a:t>
                      </a:r>
                      <a:r>
                        <a:rPr lang="en-US" altLang="ko-KR" sz="1100" dirty="0" smtClean="0"/>
                        <a:t>,</a:t>
                      </a:r>
                      <a:r>
                        <a:rPr lang="ko-KR" altLang="en-US" sz="1100" dirty="0" smtClean="0"/>
                        <a:t> 외과계의원</a:t>
                      </a:r>
                      <a:r>
                        <a:rPr lang="en-US" altLang="ko-KR" sz="1100" dirty="0" smtClean="0"/>
                        <a:t>)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marR="0" indent="-1651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 경증수술</a:t>
                      </a:r>
                      <a:r>
                        <a:rPr kumimoji="0" lang="en-US" altLang="ko-KR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altLang="ko-KR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ko-KR" altLang="en-US" sz="1400" kern="1200" spc="-15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수술 및 처치료 </a:t>
                      </a:r>
                      <a:endParaRPr kumimoji="0" lang="en-US" altLang="ko-KR" sz="1400" kern="1200" spc="-15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61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단과병원</a:t>
                      </a: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입원</a:t>
                      </a: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altLang="ko-KR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(n=1</a:t>
                      </a:r>
                      <a:r>
                        <a:rPr kumimoji="0" lang="ko-KR" alt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천</a:t>
                      </a:r>
                      <a:r>
                        <a:rPr kumimoji="0" lang="en-US" altLang="ko-KR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2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kern="120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30188" marR="0" indent="-230188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 경증수술 </a:t>
                      </a:r>
                      <a:r>
                        <a:rPr kumimoji="0" lang="en-US" altLang="ko-KR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altLang="ko-KR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ko-KR" altLang="en-US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수술 및 처치료 </a:t>
                      </a:r>
                      <a:endParaRPr kumimoji="0" lang="en-US" altLang="ko-KR" sz="1400" kern="1200" spc="-15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5449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급성기 병원 </a:t>
                      </a:r>
                      <a:r>
                        <a:rPr lang="en-US" altLang="ko-KR" sz="1600" dirty="0" smtClean="0"/>
                        <a:t>+</a:t>
                      </a:r>
                      <a:r>
                        <a:rPr lang="ko-KR" altLang="en-US" sz="1600" dirty="0" smtClean="0"/>
                        <a:t> 종병</a:t>
                      </a:r>
                      <a:endParaRPr lang="en-US" altLang="ko-KR" sz="1600" dirty="0" smtClean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(n=450</a:t>
                      </a:r>
                      <a:r>
                        <a:rPr kumimoji="0" lang="ko-KR" alt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개</a:t>
                      </a:r>
                      <a:r>
                        <a:rPr kumimoji="0" lang="en-US" altLang="ko-KR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2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 </a:t>
                      </a:r>
                      <a:r>
                        <a:rPr kumimoji="0" lang="ko-KR" altLang="en-US" sz="1400" kern="1200" spc="-15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경증입원</a:t>
                      </a:r>
                      <a:r>
                        <a:rPr kumimoji="0" lang="en-US" altLang="ko-KR" sz="1400" kern="1200" spc="-15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ko-KR" altLang="en-US" sz="1400" kern="1200" spc="-15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수술</a:t>
                      </a:r>
                      <a:endParaRPr kumimoji="0" lang="en-US" altLang="ko-KR" sz="1400" kern="1200" spc="-15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kern="1200" spc="-3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입원료</a:t>
                      </a:r>
                      <a:r>
                        <a:rPr kumimoji="0" lang="en-US" altLang="ko-KR" sz="1400" kern="1200" spc="-3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ko-KR" altLang="en-US" sz="1400" kern="1200" spc="-3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수술및처치료</a:t>
                      </a:r>
                      <a:endParaRPr kumimoji="0" lang="en-US" altLang="ko-KR" sz="1400" kern="1200" spc="-3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020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/>
                        <a:t>상급종합 </a:t>
                      </a:r>
                      <a:r>
                        <a:rPr lang="en-US" altLang="ko-KR" sz="1600" dirty="0" smtClean="0"/>
                        <a:t/>
                      </a:r>
                      <a:br>
                        <a:rPr lang="en-US" altLang="ko-KR" sz="1600" dirty="0" smtClean="0"/>
                      </a:b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(n=43</a:t>
                      </a:r>
                      <a:r>
                        <a:rPr kumimoji="0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개</a:t>
                      </a: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marR="0" lvl="0" indent="-1651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경증질환</a:t>
                      </a:r>
                      <a:r>
                        <a:rPr kumimoji="0" lang="en-US" altLang="ko-KR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ko-KR" altLang="en-US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수술</a:t>
                      </a:r>
                      <a:endParaRPr kumimoji="0" lang="en-US" altLang="ko-KR" sz="14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lvl="0" indent="-1651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▽ </a:t>
                      </a:r>
                      <a:r>
                        <a:rPr kumimoji="0" lang="ko-KR" altLang="en-US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병원진료비 </a:t>
                      </a:r>
                      <a:endParaRPr kumimoji="0" lang="en-US" altLang="ko-KR" sz="14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lvl="0" indent="-1651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 </a:t>
                      </a:r>
                      <a:r>
                        <a:rPr kumimoji="0" lang="ko-KR" altLang="en-US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본인부담금</a:t>
                      </a:r>
                      <a:endParaRPr kumimoji="0" lang="en-US" altLang="ko-KR" sz="14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marR="0" indent="-1651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 심층진찰</a:t>
                      </a:r>
                      <a:endParaRPr kumimoji="0" lang="en-US" altLang="ko-KR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marR="0" lvl="0" indent="-1651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경증질환</a:t>
                      </a:r>
                      <a:r>
                        <a:rPr kumimoji="0" lang="en-US" altLang="ko-KR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ko-KR" altLang="en-US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수술</a:t>
                      </a:r>
                      <a:endParaRPr kumimoji="0" lang="en-US" altLang="ko-KR" sz="14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lvl="0" indent="-1651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▽ </a:t>
                      </a:r>
                      <a:r>
                        <a:rPr kumimoji="0" lang="ko-KR" altLang="en-US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병원진료비 </a:t>
                      </a:r>
                      <a:endParaRPr kumimoji="0" lang="en-US" altLang="ko-KR" sz="14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lvl="0" indent="-1651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 </a:t>
                      </a:r>
                      <a:r>
                        <a:rPr kumimoji="0" lang="ko-KR" altLang="en-US" sz="14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본인부담금</a:t>
                      </a:r>
                      <a:endParaRPr kumimoji="0" lang="en-US" altLang="ko-KR" sz="14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indent="-165100" algn="l" latinLnBrk="1">
                        <a:lnSpc>
                          <a:spcPct val="120000"/>
                        </a:lnSpc>
                        <a:tabLst/>
                      </a:pPr>
                      <a:r>
                        <a:rPr kumimoji="0" lang="ko-KR" altLang="en-US" sz="1400" kern="1200" spc="-15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▲중증입원</a:t>
                      </a:r>
                      <a:r>
                        <a:rPr kumimoji="0" lang="en-US" altLang="ko-KR" sz="1400" kern="1200" spc="-15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ko-KR" altLang="en-US" sz="1400" kern="1200" spc="-15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수술</a:t>
                      </a:r>
                      <a:endParaRPr kumimoji="0" lang="en-US" altLang="ko-KR" sz="1400" kern="1200" spc="-15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indent="-1651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kern="1200" spc="-3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입원료</a:t>
                      </a:r>
                      <a:r>
                        <a:rPr kumimoji="0" lang="en-US" altLang="ko-KR" sz="1300" kern="1200" spc="-3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ko-KR" altLang="en-US" sz="1300" kern="1200" spc="-3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수술및처치료</a:t>
                      </a:r>
                      <a:endParaRPr kumimoji="0" lang="en-US" altLang="ko-KR" sz="1300" kern="1200" spc="-3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내용 개체 틀 2"/>
          <p:cNvSpPr txBox="1">
            <a:spLocks/>
          </p:cNvSpPr>
          <p:nvPr/>
        </p:nvSpPr>
        <p:spPr>
          <a:xfrm>
            <a:off x="1199056" y="6424320"/>
            <a:ext cx="7498088" cy="24504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18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1" hangingPunct="1">
              <a:spcBef>
                <a:spcPts val="6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1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1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1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1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1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1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ko-KR" altLang="en-US" sz="1600" dirty="0" smtClean="0">
                <a:solidFill>
                  <a:srgbClr val="C00000"/>
                </a:solidFill>
              </a:rPr>
              <a:t>처치료는 필수 처치를 중심으로 모든 유형에서 인상 </a:t>
            </a:r>
            <a:endParaRPr lang="en-GB" altLang="ko-KR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ko-KR" altLang="en-US" sz="3600" spc="-150" dirty="0" smtClean="0"/>
              <a:t>기능 유형에 </a:t>
            </a:r>
            <a:r>
              <a:rPr kumimoji="1" lang="ko-KR" altLang="en-US" sz="3600" spc="-150" dirty="0"/>
              <a:t>따른 진료비 </a:t>
            </a:r>
            <a:r>
              <a:rPr kumimoji="1" lang="ko-KR" altLang="en-US" sz="3600" spc="-150" dirty="0" smtClean="0"/>
              <a:t>차등제 적용 방안</a:t>
            </a:r>
            <a:r>
              <a:rPr kumimoji="1" lang="en-US" altLang="ko-KR" sz="3600" spc="-150" dirty="0" smtClean="0"/>
              <a:t>(2)</a:t>
            </a:r>
            <a:r>
              <a:rPr kumimoji="1" lang="ko-KR" altLang="en-US" sz="3600" spc="-150" dirty="0" smtClean="0"/>
              <a:t> </a:t>
            </a:r>
            <a:endParaRPr lang="en-US" altLang="ko-KR" dirty="0"/>
          </a:p>
        </p:txBody>
      </p:sp>
      <p:graphicFrame>
        <p:nvGraphicFramePr>
          <p:cNvPr id="6" name="내용 개체 틀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94448191"/>
              </p:ext>
            </p:extLst>
          </p:nvPr>
        </p:nvGraphicFramePr>
        <p:xfrm>
          <a:off x="457197" y="1484783"/>
          <a:ext cx="8229603" cy="47525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8415"/>
                <a:gridCol w="2160240"/>
                <a:gridCol w="1352737"/>
                <a:gridCol w="1352737"/>
                <a:gridCol w="1352737"/>
                <a:gridCol w="1352737"/>
              </a:tblGrid>
              <a:tr h="386029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800" dirty="0" smtClean="0"/>
                        <a:t>외래</a:t>
                      </a:r>
                      <a:endParaRPr lang="ko-KR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800" dirty="0" smtClean="0"/>
                        <a:t>입원</a:t>
                      </a:r>
                      <a:endParaRPr lang="ko-KR" altLang="en-US" sz="18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216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dirty="0" smtClean="0"/>
                        <a:t>경증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dirty="0" smtClean="0"/>
                        <a:t>중증</a:t>
                      </a:r>
                      <a:endParaRPr lang="ko-KR" altLang="en-US" sz="1400" baseline="30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dirty="0" smtClean="0"/>
                        <a:t>경증</a:t>
                      </a:r>
                      <a:endParaRPr lang="ko-KR" alt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dirty="0" smtClean="0"/>
                        <a:t>중증</a:t>
                      </a:r>
                      <a:endParaRPr lang="ko-KR" altLang="en-US" sz="1400" baseline="30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744">
                <a:tc row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600" spc="-150" dirty="0" smtClean="0"/>
                        <a:t>일차</a:t>
                      </a:r>
                      <a:endParaRPr lang="ko-KR" altLang="en-US" sz="1600" spc="-15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600" dirty="0" smtClean="0"/>
                        <a:t>일차진료기관</a:t>
                      </a:r>
                      <a:r>
                        <a:rPr lang="en-US" altLang="ko-KR" sz="1600" dirty="0" smtClean="0"/>
                        <a:t/>
                      </a:r>
                      <a:br>
                        <a:rPr lang="en-US" altLang="ko-KR" sz="1600" dirty="0" smtClean="0"/>
                      </a:br>
                      <a:r>
                        <a:rPr lang="en-US" altLang="ko-KR" sz="1200" dirty="0" smtClean="0"/>
                        <a:t>(</a:t>
                      </a:r>
                      <a:r>
                        <a:rPr lang="en-US" altLang="ko-KR" sz="1200" spc="-150" dirty="0" smtClean="0"/>
                        <a:t>n=</a:t>
                      </a:r>
                      <a:r>
                        <a:rPr lang="ko-KR" altLang="en-US" sz="1200" spc="-150" dirty="0" smtClean="0"/>
                        <a:t> </a:t>
                      </a:r>
                      <a:r>
                        <a:rPr lang="en-US" altLang="ko-KR" sz="1200" spc="-150" dirty="0" smtClean="0"/>
                        <a:t>1</a:t>
                      </a:r>
                      <a:r>
                        <a:rPr lang="ko-KR" altLang="en-US" sz="1200" spc="-150" dirty="0" smtClean="0"/>
                        <a:t>만</a:t>
                      </a:r>
                      <a:r>
                        <a:rPr lang="en-US" altLang="ko-KR" sz="1200" spc="-150" dirty="0" smtClean="0"/>
                        <a:t>4</a:t>
                      </a:r>
                      <a:r>
                        <a:rPr lang="ko-KR" altLang="en-US" sz="1200" spc="-150" dirty="0" smtClean="0"/>
                        <a:t>천</a:t>
                      </a:r>
                      <a:r>
                        <a:rPr lang="en-US" altLang="ko-KR" sz="1200" spc="-150" dirty="0" smtClean="0"/>
                        <a:t>)</a:t>
                      </a:r>
                      <a:endParaRPr lang="ko-KR" altLang="en-US" sz="1600" spc="-15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0975" indent="-165100" algn="ctr" latinLnBrk="1">
                        <a:lnSpc>
                          <a:spcPct val="100000"/>
                        </a:lnSpc>
                        <a:tabLst/>
                      </a:pPr>
                      <a:r>
                        <a:rPr kumimoji="0" lang="ko-KR" altLang="en-US" sz="2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kumimoji="0" lang="en-US" altLang="ko-KR" sz="2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</a:tr>
              <a:tr h="55974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/>
                        <a:t>전문의원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외래</a:t>
                      </a:r>
                      <a:r>
                        <a:rPr lang="en-US" altLang="ko-KR" sz="1600" dirty="0" smtClean="0"/>
                        <a:t>)</a:t>
                      </a:r>
                      <a:br>
                        <a:rPr lang="en-US" altLang="ko-KR" sz="1600" dirty="0" smtClean="0"/>
                      </a:br>
                      <a:r>
                        <a:rPr kumimoji="0" lang="en-US" altLang="ko-KR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(n=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만 </a:t>
                      </a:r>
                      <a:r>
                        <a:rPr kumimoji="0" lang="en-US" altLang="ko-KR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천</a:t>
                      </a:r>
                      <a:r>
                        <a:rPr kumimoji="0" lang="en-US" altLang="ko-KR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6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marR="0" lvl="0" indent="-16510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kumimoji="0" lang="en-US" altLang="ko-K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59744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/>
                        <a:t>이차 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/>
                        <a:t>전문</a:t>
                      </a:r>
                      <a:r>
                        <a:rPr kumimoji="0" lang="ko-KR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의</a:t>
                      </a:r>
                      <a:r>
                        <a:rPr lang="ko-KR" altLang="en-US" sz="1600" dirty="0" smtClean="0"/>
                        <a:t>원</a:t>
                      </a: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입원</a:t>
                      </a:r>
                      <a:r>
                        <a:rPr kumimoji="0" lang="en-US" altLang="ko-KR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1600" dirty="0" smtClean="0"/>
                        <a:t/>
                      </a:r>
                      <a:br>
                        <a:rPr lang="en-US" altLang="ko-KR" sz="1600" dirty="0" smtClean="0"/>
                      </a:br>
                      <a:r>
                        <a:rPr lang="en-US" altLang="ko-KR" sz="1100" dirty="0" smtClean="0"/>
                        <a:t>(</a:t>
                      </a:r>
                      <a:r>
                        <a:rPr kumimoji="0" lang="en-US" altLang="ko-KR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ko-KR" sz="1100" dirty="0" smtClean="0"/>
                        <a:t>=</a:t>
                      </a:r>
                      <a:r>
                        <a:rPr lang="ko-KR" altLang="en-US" sz="1100" dirty="0" smtClean="0"/>
                        <a:t> </a:t>
                      </a:r>
                      <a:r>
                        <a:rPr lang="en-US" altLang="ko-KR" sz="1100" dirty="0" smtClean="0"/>
                        <a:t>5</a:t>
                      </a:r>
                      <a:r>
                        <a:rPr lang="ko-KR" altLang="en-US" sz="1100" dirty="0" smtClean="0"/>
                        <a:t>천</a:t>
                      </a:r>
                      <a:r>
                        <a:rPr lang="en-US" altLang="ko-KR" sz="1100" dirty="0" smtClean="0"/>
                        <a:t>)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indent="-165100" algn="ctr" latinLnBrk="1">
                        <a:lnSpc>
                          <a:spcPct val="100000"/>
                        </a:lnSpc>
                        <a:tabLst/>
                      </a:pPr>
                      <a:r>
                        <a:rPr kumimoji="0" lang="ko-KR" altLang="en-US" sz="2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kumimoji="0" lang="en-US" altLang="ko-KR" sz="2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indent="-165100" algn="ctr" latinLnBrk="1">
                        <a:lnSpc>
                          <a:spcPct val="100000"/>
                        </a:lnSpc>
                        <a:tabLst/>
                      </a:pPr>
                      <a:r>
                        <a:rPr kumimoji="0" lang="ko-KR" altLang="en-US" sz="2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kumimoji="0" lang="en-US" altLang="ko-KR" sz="2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5974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전문병원</a:t>
                      </a: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입원</a:t>
                      </a: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altLang="ko-KR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(n=1</a:t>
                      </a:r>
                      <a:r>
                        <a:rPr kumimoji="0" lang="ko-KR" alt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천</a:t>
                      </a:r>
                      <a:r>
                        <a:rPr kumimoji="0" lang="en-US" altLang="ko-KR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2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indent="-165100" algn="ctr" latinLnBrk="1">
                        <a:lnSpc>
                          <a:spcPct val="100000"/>
                        </a:lnSpc>
                        <a:tabLst/>
                      </a:pPr>
                      <a:r>
                        <a:rPr kumimoji="0" lang="ko-KR" altLang="en-US" sz="2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kumimoji="0" lang="en-US" altLang="ko-KR" sz="2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marR="0" lvl="0" indent="-16510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kumimoji="0" lang="en-US" altLang="ko-K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93067">
                <a:tc vMerge="1">
                  <a:txBody>
                    <a:bodyPr/>
                    <a:lstStyle/>
                    <a:p>
                      <a:pPr latinLnBrk="1"/>
                      <a:endParaRPr kumimoji="0" lang="ko-KR" altLang="en-US" sz="16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/>
                        <a:t>지역 </a:t>
                      </a: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(n=200</a:t>
                      </a: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개</a:t>
                      </a: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1600" dirty="0" smtClean="0"/>
                        <a:t> :</a:t>
                      </a:r>
                      <a:r>
                        <a:rPr lang="ko-KR" altLang="en-US" sz="1600" dirty="0" smtClean="0"/>
                        <a:t> </a:t>
                      </a:r>
                      <a:r>
                        <a:rPr lang="en-US" altLang="ko-KR" sz="1600" dirty="0" smtClean="0"/>
                        <a:t/>
                      </a:r>
                      <a:br>
                        <a:rPr lang="en-US" altLang="ko-KR" sz="1600" dirty="0" smtClean="0"/>
                      </a:br>
                      <a:r>
                        <a:rPr lang="en-US" altLang="ko-KR" sz="1600" spc="-150" dirty="0" smtClean="0"/>
                        <a:t>300</a:t>
                      </a:r>
                      <a:r>
                        <a:rPr lang="ko-KR" altLang="en-US" sz="1600" spc="-150" dirty="0" smtClean="0"/>
                        <a:t>병상 이하 종병</a:t>
                      </a:r>
                      <a:r>
                        <a:rPr lang="en-US" altLang="ko-KR" sz="1600" spc="-150" dirty="0" smtClean="0"/>
                        <a:t>+</a:t>
                      </a:r>
                      <a:r>
                        <a:rPr lang="ko-KR" altLang="en-US" sz="1600" spc="-150" dirty="0" smtClean="0"/>
                        <a:t>병원</a:t>
                      </a:r>
                      <a:endParaRPr lang="en-US" altLang="ko-KR" sz="1600" spc="-15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indent="-165100" algn="ctr" latinLnBrk="1">
                        <a:lnSpc>
                          <a:spcPct val="100000"/>
                        </a:lnSpc>
                        <a:tabLst/>
                      </a:pPr>
                      <a:r>
                        <a:rPr kumimoji="0" lang="ko-KR" altLang="en-US" sz="2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kumimoji="0" lang="en-US" altLang="ko-KR" sz="2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509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지역거점 </a:t>
                      </a: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(n=250</a:t>
                      </a:r>
                      <a:r>
                        <a:rPr kumimoji="0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개</a:t>
                      </a: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ko-KR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altLang="ko-K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altLang="ko-K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r>
                        <a:rPr kumimoji="0" lang="ko-KR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병상 이상 종병</a:t>
                      </a:r>
                      <a:endParaRPr kumimoji="0" lang="en-US" altLang="ko-K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350" marR="0" lvl="0" indent="9525" algn="ctr" defTabSz="914400" rtl="0" eaLnBrk="1" fontAlgn="auto" latinLnBrk="1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r>
                        <a:rPr kumimoji="0" lang="en-US" altLang="ko-KR" sz="28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altLang="ko-KR" sz="28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altLang="ko-KR" sz="10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0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중등도</a:t>
                      </a:r>
                      <a:r>
                        <a:rPr kumimoji="0" lang="en-US" altLang="ko-KR" sz="10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altLang="ko-KR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61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삼차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/>
                        <a:t>상급종합 </a:t>
                      </a:r>
                      <a:r>
                        <a:rPr lang="en-US" altLang="ko-KR" sz="1600" dirty="0" smtClean="0"/>
                        <a:t/>
                      </a:r>
                      <a:br>
                        <a:rPr lang="en-US" altLang="ko-KR" sz="1600" dirty="0" smtClean="0"/>
                      </a:b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(n=43</a:t>
                      </a: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개</a:t>
                      </a: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marR="0" indent="-16510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kumimoji="0" lang="en-US" altLang="ko-KR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marR="0" indent="-16510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kern="1200" spc="-15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kumimoji="0" lang="en-US" altLang="ko-KR" sz="2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066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ko-KR" altLang="en-US" sz="3200" dirty="0"/>
              <a:t>기능 중심의 적정수가 보상방안</a:t>
            </a:r>
            <a:r>
              <a:rPr kumimoji="1" lang="en-US" altLang="ko-KR" sz="3200" dirty="0" smtClean="0"/>
              <a:t>(2)</a:t>
            </a:r>
            <a:endParaRPr lang="en-US" altLang="ko-KR" sz="3200" dirty="0"/>
          </a:p>
        </p:txBody>
      </p:sp>
      <p:graphicFrame>
        <p:nvGraphicFramePr>
          <p:cNvPr id="6" name="내용 개체 틀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78094486"/>
              </p:ext>
            </p:extLst>
          </p:nvPr>
        </p:nvGraphicFramePr>
        <p:xfrm>
          <a:off x="457197" y="1196752"/>
          <a:ext cx="8229603" cy="50642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8415"/>
                <a:gridCol w="1800204"/>
                <a:gridCol w="1442746"/>
                <a:gridCol w="1442746"/>
                <a:gridCol w="1442746"/>
                <a:gridCol w="1442746"/>
              </a:tblGrid>
              <a:tr h="429198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8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dirty="0" smtClean="0"/>
                        <a:t>외래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dirty="0" smtClean="0"/>
                        <a:t>입원</a:t>
                      </a:r>
                      <a:endParaRPr lang="ko-KR" alt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576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dirty="0" smtClean="0"/>
                        <a:t>경증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dirty="0" smtClean="0"/>
                        <a:t>중증</a:t>
                      </a:r>
                      <a:endParaRPr lang="ko-KR" altLang="en-US" sz="1400" baseline="30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dirty="0" smtClean="0"/>
                        <a:t>경증</a:t>
                      </a:r>
                      <a:endParaRPr lang="ko-KR" alt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dirty="0" smtClean="0"/>
                        <a:t>중증</a:t>
                      </a:r>
                      <a:endParaRPr lang="ko-KR" altLang="en-US" sz="1400" baseline="30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37">
                <a:tc row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400" spc="-150" dirty="0" smtClean="0"/>
                        <a:t>일차</a:t>
                      </a:r>
                      <a:endParaRPr lang="ko-KR" altLang="en-US" sz="1400" spc="-15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400" dirty="0" smtClean="0"/>
                        <a:t>일차진료기관</a:t>
                      </a:r>
                      <a:r>
                        <a:rPr lang="en-US" altLang="ko-KR" sz="1400" dirty="0" smtClean="0"/>
                        <a:t/>
                      </a:r>
                      <a:br>
                        <a:rPr lang="en-US" altLang="ko-KR" sz="1400" dirty="0" smtClean="0"/>
                      </a:br>
                      <a:r>
                        <a:rPr lang="en-US" altLang="ko-KR" sz="1100" dirty="0" smtClean="0"/>
                        <a:t>(</a:t>
                      </a:r>
                      <a:r>
                        <a:rPr lang="en-US" altLang="ko-KR" sz="1100" spc="-150" dirty="0" smtClean="0"/>
                        <a:t>n=</a:t>
                      </a:r>
                      <a:r>
                        <a:rPr lang="ko-KR" altLang="en-US" sz="1100" spc="-150" dirty="0" smtClean="0"/>
                        <a:t> </a:t>
                      </a:r>
                      <a:r>
                        <a:rPr lang="en-US" altLang="ko-KR" sz="1100" spc="-150" dirty="0" smtClean="0"/>
                        <a:t>1</a:t>
                      </a:r>
                      <a:r>
                        <a:rPr lang="ko-KR" altLang="en-US" sz="1100" spc="-150" dirty="0" smtClean="0"/>
                        <a:t>만</a:t>
                      </a:r>
                      <a:r>
                        <a:rPr lang="en-US" altLang="ko-KR" sz="1100" spc="-150" dirty="0" smtClean="0"/>
                        <a:t>4</a:t>
                      </a:r>
                      <a:r>
                        <a:rPr lang="ko-KR" altLang="en-US" sz="1100" spc="-150" dirty="0" smtClean="0"/>
                        <a:t>천</a:t>
                      </a:r>
                      <a:r>
                        <a:rPr lang="en-US" altLang="ko-KR" sz="1100" spc="-150" dirty="0" smtClean="0"/>
                        <a:t>)</a:t>
                      </a:r>
                      <a:endParaRPr lang="ko-KR" altLang="en-US" sz="1400" spc="-15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0975" indent="-165100" algn="l" latinLnBrk="1">
                        <a:lnSpc>
                          <a:spcPct val="100000"/>
                        </a:lnSpc>
                        <a:tabLst/>
                      </a:pPr>
                      <a:r>
                        <a:rPr kumimoji="0" lang="ko-KR" altLang="en-US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 만성질환관리</a:t>
                      </a:r>
                      <a:endParaRPr kumimoji="0" lang="en-US" altLang="ko-KR" sz="12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2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</a:tr>
              <a:tr h="50788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전문의원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외래</a:t>
                      </a:r>
                      <a:r>
                        <a:rPr lang="en-US" altLang="ko-KR" sz="1400" dirty="0" smtClean="0"/>
                        <a:t>)</a:t>
                      </a:r>
                      <a:br>
                        <a:rPr lang="en-US" altLang="ko-KR" sz="1400" dirty="0" smtClean="0"/>
                      </a:b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(n=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만 </a:t>
                      </a: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천</a:t>
                      </a: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indent="-165100" algn="l" latinLnBrk="1">
                        <a:lnSpc>
                          <a:spcPct val="100000"/>
                        </a:lnSpc>
                        <a:tabLst/>
                      </a:pPr>
                      <a:r>
                        <a:rPr kumimoji="0" lang="ko-KR" altLang="en-US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 심층진찰</a:t>
                      </a:r>
                      <a:endParaRPr kumimoji="0" lang="en-US" altLang="ko-KR" sz="12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2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22337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이차 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전문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의</a:t>
                      </a:r>
                      <a:r>
                        <a:rPr lang="ko-KR" altLang="en-US" sz="1400" dirty="0" smtClean="0"/>
                        <a:t>원</a:t>
                      </a:r>
                      <a:r>
                        <a:rPr kumimoji="0" lang="en-US" altLang="ko-K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입원</a:t>
                      </a:r>
                      <a:r>
                        <a:rPr kumimoji="0" lang="en-US" altLang="ko-KR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1400" dirty="0" smtClean="0"/>
                        <a:t/>
                      </a:r>
                      <a:br>
                        <a:rPr lang="en-US" altLang="ko-KR" sz="1400" dirty="0" smtClean="0"/>
                      </a:br>
                      <a:r>
                        <a:rPr lang="en-US" altLang="ko-KR" sz="1050" dirty="0" smtClean="0"/>
                        <a:t>(</a:t>
                      </a:r>
                      <a:r>
                        <a:rPr kumimoji="0" lang="en-US" altLang="ko-KR" sz="105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ko-KR" sz="1050" dirty="0" smtClean="0"/>
                        <a:t>=</a:t>
                      </a:r>
                      <a:r>
                        <a:rPr lang="ko-KR" altLang="en-US" sz="1050" dirty="0" smtClean="0"/>
                        <a:t> </a:t>
                      </a:r>
                      <a:r>
                        <a:rPr lang="en-US" altLang="ko-KR" sz="1050" dirty="0" smtClean="0"/>
                        <a:t>5</a:t>
                      </a:r>
                      <a:r>
                        <a:rPr lang="ko-KR" altLang="en-US" sz="1050" dirty="0" smtClean="0"/>
                        <a:t>천</a:t>
                      </a:r>
                      <a:r>
                        <a:rPr lang="en-US" altLang="ko-KR" sz="105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indent="-165100" algn="l" latinLnBrk="1">
                        <a:lnSpc>
                          <a:spcPct val="100000"/>
                        </a:lnSpc>
                        <a:tabLst/>
                      </a:pPr>
                      <a:r>
                        <a:rPr kumimoji="0" lang="ko-KR" altLang="en-US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 심층진찰</a:t>
                      </a:r>
                      <a:endParaRPr kumimoji="0" lang="en-US" altLang="ko-KR" sz="12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marR="0" indent="-1651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 경증수술</a:t>
                      </a:r>
                      <a:r>
                        <a:rPr kumimoji="0" lang="en-US" altLang="ko-KR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altLang="ko-KR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ko-KR" altLang="en-US" sz="1200" kern="1200" spc="-15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수술 및 처치료 </a:t>
                      </a:r>
                      <a:endParaRPr kumimoji="0" lang="en-US" altLang="ko-KR" sz="1200" kern="1200" spc="-15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2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2233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전문병원</a:t>
                      </a:r>
                      <a:r>
                        <a:rPr kumimoji="0" lang="en-US" altLang="ko-K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입원</a:t>
                      </a:r>
                      <a:r>
                        <a:rPr kumimoji="0" lang="en-US" altLang="ko-K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altLang="ko-KR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(n=1</a:t>
                      </a:r>
                      <a:r>
                        <a:rPr kumimoji="0" lang="ko-KR" altLang="en-US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천</a:t>
                      </a:r>
                      <a:r>
                        <a:rPr kumimoji="0" lang="en-US" altLang="ko-KR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1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indent="-165100" algn="l" latinLnBrk="1">
                        <a:lnSpc>
                          <a:spcPct val="100000"/>
                        </a:lnSpc>
                        <a:tabLst/>
                      </a:pPr>
                      <a:r>
                        <a:rPr kumimoji="0" lang="ko-KR" altLang="en-US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 심층진찰</a:t>
                      </a:r>
                      <a:endParaRPr kumimoji="0" lang="en-US" altLang="ko-KR" sz="12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30188" marR="0" indent="-230188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 경증수술 </a:t>
                      </a:r>
                      <a:r>
                        <a:rPr kumimoji="0" lang="en-US" altLang="ko-KR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altLang="ko-KR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수술 및 처치료 </a:t>
                      </a:r>
                      <a:endParaRPr kumimoji="0" lang="en-US" altLang="ko-KR" sz="1200" kern="1200" spc="-15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2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22337">
                <a:tc vMerge="1">
                  <a:txBody>
                    <a:bodyPr/>
                    <a:lstStyle/>
                    <a:p>
                      <a:pPr latinLnBrk="1"/>
                      <a:endParaRPr kumimoji="0" lang="ko-KR" altLang="en-US" sz="16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지역 </a:t>
                      </a: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(n=200</a:t>
                      </a:r>
                      <a:r>
                        <a:rPr kumimoji="0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개</a:t>
                      </a: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1400" dirty="0" smtClean="0"/>
                        <a:t> :</a:t>
                      </a:r>
                      <a:r>
                        <a:rPr lang="ko-KR" altLang="en-US" sz="1400" dirty="0" smtClean="0"/>
                        <a:t> </a:t>
                      </a:r>
                      <a:r>
                        <a:rPr lang="en-US" altLang="ko-KR" sz="1400" dirty="0" smtClean="0"/>
                        <a:t/>
                      </a:r>
                      <a:br>
                        <a:rPr lang="en-US" altLang="ko-KR" sz="1400" dirty="0" smtClean="0"/>
                      </a:br>
                      <a:r>
                        <a:rPr lang="en-US" altLang="ko-KR" sz="1400" spc="-150" dirty="0" smtClean="0"/>
                        <a:t>300</a:t>
                      </a:r>
                      <a:r>
                        <a:rPr lang="ko-KR" altLang="en-US" sz="1400" spc="-150" dirty="0" smtClean="0"/>
                        <a:t>병상 이하 종병</a:t>
                      </a:r>
                      <a:r>
                        <a:rPr lang="en-US" altLang="ko-KR" sz="1400" spc="-150" dirty="0" smtClean="0"/>
                        <a:t>+</a:t>
                      </a:r>
                      <a:r>
                        <a:rPr lang="ko-KR" altLang="en-US" sz="1400" spc="-150" dirty="0" smtClean="0"/>
                        <a:t>병원</a:t>
                      </a:r>
                      <a:endParaRPr lang="en-US" altLang="ko-KR" sz="1400" spc="-15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 </a:t>
                      </a:r>
                      <a:r>
                        <a:rPr kumimoji="0" lang="ko-KR" altLang="en-US" sz="1200" kern="1200" spc="-15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경증 입원</a:t>
                      </a:r>
                      <a:r>
                        <a:rPr kumimoji="0" lang="en-US" altLang="ko-KR" sz="1200" kern="1200" spc="-15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ko-KR" altLang="en-US" sz="1200" kern="1200" spc="-15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수술</a:t>
                      </a:r>
                      <a:endParaRPr kumimoji="0" lang="en-US" altLang="ko-KR" sz="1200" kern="1200" spc="-15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kern="1200" spc="-3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입원료</a:t>
                      </a:r>
                      <a:r>
                        <a:rPr kumimoji="0" lang="en-US" altLang="ko-KR" sz="1200" kern="1200" spc="-3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ko-KR" altLang="en-US" sz="1200" kern="1200" spc="-3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수술및처치료</a:t>
                      </a:r>
                      <a:endParaRPr kumimoji="0" lang="en-US" altLang="ko-KR" sz="1200" kern="1200" spc="-3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2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091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지역거점 </a:t>
                      </a: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(n=250</a:t>
                      </a: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개</a:t>
                      </a: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병상 이상 종병</a:t>
                      </a:r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marR="0" lvl="0" indent="-1651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경증질환</a:t>
                      </a:r>
                      <a:r>
                        <a:rPr kumimoji="0" lang="en-US" altLang="ko-KR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수술</a:t>
                      </a:r>
                      <a:endParaRPr kumimoji="0" lang="en-US" altLang="ko-KR" sz="12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lvl="0" indent="-1651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▽ 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병원진료비 </a:t>
                      </a:r>
                      <a:endParaRPr kumimoji="0" lang="en-US" altLang="ko-KR" sz="12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lvl="0" indent="-1651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 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본인부담금</a:t>
                      </a:r>
                      <a:endParaRPr kumimoji="0" lang="en-US" altLang="ko-KR" sz="12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ko-KR" alt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marR="0" lvl="0" indent="-1651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경증질환</a:t>
                      </a:r>
                      <a:r>
                        <a:rPr kumimoji="0" lang="en-US" altLang="ko-KR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수술</a:t>
                      </a:r>
                      <a:endParaRPr kumimoji="0" lang="en-US" altLang="ko-KR" sz="12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lvl="0" indent="-1651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▽ 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병원진료비 </a:t>
                      </a:r>
                      <a:endParaRPr kumimoji="0" lang="en-US" altLang="ko-KR" sz="12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lvl="0" indent="-1651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 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본인부담금</a:t>
                      </a:r>
                      <a:endParaRPr kumimoji="0" lang="en-US" altLang="ko-KR" sz="12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 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중등도 입원</a:t>
                      </a:r>
                      <a:r>
                        <a:rPr kumimoji="0" lang="en-US" altLang="ko-KR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수술</a:t>
                      </a:r>
                      <a:endParaRPr kumimoji="0" lang="en-US" altLang="ko-KR" sz="12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-30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입    원료</a:t>
                      </a:r>
                      <a:r>
                        <a:rPr kumimoji="0" lang="en-US" altLang="ko-KR" sz="1200" b="0" i="0" u="none" strike="noStrike" kern="1200" cap="none" spc="-30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ko-KR" altLang="en-US" sz="1200" b="0" i="0" u="none" strike="noStrike" kern="1200" cap="none" spc="-30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수술및처치료</a:t>
                      </a:r>
                      <a:endParaRPr kumimoji="0" lang="en-US" altLang="ko-KR" sz="1200" b="0" i="0" u="none" strike="noStrike" kern="1200" cap="none" spc="-30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22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삼차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상급종합 </a:t>
                      </a:r>
                      <a:r>
                        <a:rPr lang="en-US" altLang="ko-KR" sz="1400" dirty="0" smtClean="0"/>
                        <a:t/>
                      </a:r>
                      <a:br>
                        <a:rPr lang="en-US" altLang="ko-KR" sz="1400" dirty="0" smtClean="0"/>
                      </a:b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(n=43</a:t>
                      </a:r>
                      <a:r>
                        <a:rPr kumimoji="0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개</a:t>
                      </a: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marR="0" lvl="0" indent="-1651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경증질환</a:t>
                      </a:r>
                      <a:r>
                        <a:rPr kumimoji="0" lang="en-US" altLang="ko-KR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수술</a:t>
                      </a:r>
                      <a:endParaRPr kumimoji="0" lang="en-US" altLang="ko-KR" sz="12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lvl="0" indent="-1651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▽ 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병원진료비 </a:t>
                      </a:r>
                      <a:endParaRPr kumimoji="0" lang="en-US" altLang="ko-KR" sz="12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lvl="0" indent="-1651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 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본인부담금</a:t>
                      </a:r>
                      <a:endParaRPr kumimoji="0" lang="en-US" altLang="ko-KR" sz="12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marR="0" indent="-1651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 심층진찰</a:t>
                      </a:r>
                      <a:endParaRPr kumimoji="0" lang="en-US" altLang="ko-KR" sz="12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marR="0" lvl="0" indent="-1651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경증질환</a:t>
                      </a:r>
                      <a:r>
                        <a:rPr kumimoji="0" lang="en-US" altLang="ko-KR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수술</a:t>
                      </a:r>
                      <a:endParaRPr kumimoji="0" lang="en-US" altLang="ko-KR" sz="12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lvl="0" indent="-1651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▽ 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병원진료비 </a:t>
                      </a:r>
                      <a:endParaRPr kumimoji="0" lang="en-US" altLang="ko-KR" sz="12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lvl="0" indent="-1651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 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본인부담금</a:t>
                      </a:r>
                      <a:endParaRPr kumimoji="0" lang="en-US" altLang="ko-KR" sz="12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indent="-165100" algn="l" latinLnBrk="1">
                        <a:lnSpc>
                          <a:spcPct val="100000"/>
                        </a:lnSpc>
                        <a:tabLst/>
                      </a:pPr>
                      <a:r>
                        <a:rPr kumimoji="0" lang="ko-KR" altLang="en-US" sz="1200" kern="1200" spc="-15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▲중증입원</a:t>
                      </a:r>
                      <a:r>
                        <a:rPr kumimoji="0" lang="en-US" altLang="ko-KR" sz="1200" kern="1200" spc="-15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ko-KR" altLang="en-US" sz="1200" kern="1200" spc="-15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수술</a:t>
                      </a:r>
                      <a:endParaRPr kumimoji="0" lang="en-US" altLang="ko-KR" sz="1200" kern="1200" spc="-15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indent="-1651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kern="1200" spc="-3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입원료</a:t>
                      </a:r>
                      <a:r>
                        <a:rPr kumimoji="0" lang="en-US" altLang="ko-KR" sz="1200" kern="1200" spc="-3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ko-KR" altLang="en-US" sz="1200" kern="1200" spc="-3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수술및처치료</a:t>
                      </a:r>
                      <a:endParaRPr kumimoji="0" lang="en-US" altLang="ko-KR" sz="1200" kern="1200" spc="-3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내용 개체 틀 2"/>
          <p:cNvSpPr txBox="1">
            <a:spLocks/>
          </p:cNvSpPr>
          <p:nvPr/>
        </p:nvSpPr>
        <p:spPr>
          <a:xfrm>
            <a:off x="1199056" y="6424320"/>
            <a:ext cx="7498088" cy="24504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18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1" hangingPunct="1">
              <a:spcBef>
                <a:spcPts val="6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1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1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1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1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1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1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ko-KR" altLang="en-US" sz="1600" dirty="0" smtClean="0">
                <a:solidFill>
                  <a:srgbClr val="C00000"/>
                </a:solidFill>
              </a:rPr>
              <a:t>처치료는 필수 처치를 중심으로 모든 유형에서 인상 </a:t>
            </a:r>
            <a:endParaRPr lang="en-GB" altLang="ko-KR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8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 smtClean="0"/>
              <a:t>권고문 내용</a:t>
            </a:r>
            <a:endParaRPr kumimoji="1" lang="ko-KR" altLang="en-US" dirty="0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39264"/>
            <a:ext cx="8229600" cy="4577984"/>
          </a:xfrm>
        </p:spPr>
      </p:pic>
    </p:spTree>
    <p:extLst>
      <p:ext uri="{BB962C8B-B14F-4D97-AF65-F5344CB8AC3E}">
        <p14:creationId xmlns:p14="http://schemas.microsoft.com/office/powerpoint/2010/main" xmlns="" val="660202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kumimoji="1" lang="ko-KR" altLang="en-US" sz="2800" dirty="0" smtClean="0"/>
              <a:t>가감 적용 </a:t>
            </a:r>
            <a:r>
              <a:rPr kumimoji="1" lang="mr-IN" altLang="ko-KR" sz="2800" dirty="0" smtClean="0"/>
              <a:t>–</a:t>
            </a:r>
            <a:r>
              <a:rPr kumimoji="1" lang="ko-KR" altLang="en-US" sz="2800" dirty="0" smtClean="0"/>
              <a:t> 예</a:t>
            </a:r>
            <a:r>
              <a:rPr kumimoji="1" lang="en-US" altLang="ko-KR" sz="2800" dirty="0" smtClean="0"/>
              <a:t>:</a:t>
            </a:r>
            <a:r>
              <a:rPr kumimoji="1" lang="ko-KR" altLang="en-US" sz="2800" dirty="0" smtClean="0"/>
              <a:t> 상급종합 외래를 방문한 경증환자</a:t>
            </a:r>
            <a:endParaRPr kumimoji="1" lang="ko-KR" altLang="en-US" sz="2800" dirty="0"/>
          </a:p>
        </p:txBody>
      </p:sp>
      <p:graphicFrame>
        <p:nvGraphicFramePr>
          <p:cNvPr id="13" name="내용 개체 틀 12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57200" y="2035877"/>
          <a:ext cx="8229600" cy="4201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4858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ko-KR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charset="-127"/>
                        </a:rPr>
                        <a:t>　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ko-KR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ko-KR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의료기관 </a:t>
                      </a:r>
                      <a:br>
                        <a:rPr lang="ko-KR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lang="ko-KR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진료비 </a:t>
                      </a: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/>
                      </a:r>
                      <a:b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(A)</a:t>
                      </a:r>
                      <a:endParaRPr lang="ko-KR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ko-KR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ko-KR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본인부담금 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005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ko-KR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기존</a:t>
                      </a: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(B)</a:t>
                      </a:r>
                      <a:endParaRPr lang="ko-KR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ko-KR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가산 후</a:t>
                      </a: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(C)</a:t>
                      </a:r>
                      <a:endParaRPr lang="ko-KR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ko-KR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증가액</a:t>
                      </a: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(C-B)</a:t>
                      </a:r>
                      <a:endParaRPr lang="ko-KR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ko-KR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본인부담률</a:t>
                      </a: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/>
                      </a:r>
                      <a:b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(C/A*100)</a:t>
                      </a:r>
                      <a:endParaRPr lang="ko-KR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5843">
                <a:tc gridSpan="6">
                  <a:txBody>
                    <a:bodyPr/>
                    <a:lstStyle/>
                    <a:p>
                      <a:pPr algn="l" fontAlgn="b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 상급종합병원 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-</a:t>
                      </a: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 </a:t>
                      </a:r>
                      <a:r>
                        <a:rPr lang="mr-I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60</a:t>
                      </a:r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% </a:t>
                      </a:r>
                      <a:r>
                        <a:rPr lang="mr-IN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본인부담률</a:t>
                      </a:r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 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charset="-127"/>
                      </a:endParaRPr>
                    </a:p>
                  </a:txBody>
                  <a:tcPr marL="6350" marR="180000" marT="635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charset="-127"/>
                      </a:endParaRPr>
                    </a:p>
                  </a:txBody>
                  <a:tcPr marL="6350" marR="18000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charset="-127"/>
                      </a:endParaRPr>
                    </a:p>
                  </a:txBody>
                  <a:tcPr marL="6350" marR="18000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charset="-127"/>
                      </a:endParaRPr>
                    </a:p>
                  </a:txBody>
                  <a:tcPr marL="6350" marR="18000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charset="-127"/>
                      </a:endParaRPr>
                    </a:p>
                  </a:txBody>
                  <a:tcPr marL="6350" marR="180000" marT="6350" marB="0" anchor="b"/>
                </a:tc>
              </a:tr>
              <a:tr h="485843">
                <a:tc>
                  <a:txBody>
                    <a:bodyPr/>
                    <a:lstStyle/>
                    <a:p>
                      <a:pPr lvl="0" algn="l" fontAlgn="b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 기존 </a:t>
                      </a:r>
                    </a:p>
                  </a:txBody>
                  <a:tcPr marL="18000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 </a:t>
                      </a:r>
                      <a:r>
                        <a:rPr lang="is-I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맑은 고딕" charset="-127"/>
                        </a:rPr>
                        <a:t>48,569 </a:t>
                      </a:r>
                    </a:p>
                  </a:txBody>
                  <a:tcPr marL="635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 29,142 </a:t>
                      </a:r>
                    </a:p>
                  </a:txBody>
                  <a:tcPr marL="635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　</a:t>
                      </a:r>
                      <a:r>
                        <a:rPr lang="is-IS" altLang="ko-KR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맑은 고딕" charset="-127"/>
                        </a:rPr>
                        <a:t>29,142</a:t>
                      </a:r>
                      <a:endParaRPr lang="ko-KR" alt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맑은 고딕" charset="-127"/>
                      </a:endParaRPr>
                    </a:p>
                  </a:txBody>
                  <a:tcPr marL="6350" marR="18000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　</a:t>
                      </a:r>
                    </a:p>
                  </a:txBody>
                  <a:tcPr marL="6350" marR="18000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　</a:t>
                      </a:r>
                    </a:p>
                  </a:txBody>
                  <a:tcPr marL="6350" marR="180000" marT="6350" marB="0" anchor="ctr"/>
                </a:tc>
              </a:tr>
              <a:tr h="485843">
                <a:tc>
                  <a:txBody>
                    <a:bodyPr/>
                    <a:lstStyle/>
                    <a:p>
                      <a:pPr lvl="0" algn="l" fontAlgn="b"/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 10% </a:t>
                      </a:r>
                      <a:r>
                        <a:rPr lang="mr-IN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가감</a:t>
                      </a:r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 </a:t>
                      </a:r>
                    </a:p>
                  </a:txBody>
                  <a:tcPr marL="18000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 43,712 </a:t>
                      </a:r>
                    </a:p>
                  </a:txBody>
                  <a:tcPr marL="635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 26,227 </a:t>
                      </a:r>
                    </a:p>
                  </a:txBody>
                  <a:tcPr marL="635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 32,056 </a:t>
                      </a:r>
                    </a:p>
                  </a:txBody>
                  <a:tcPr marL="635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 2,914 </a:t>
                      </a:r>
                    </a:p>
                  </a:txBody>
                  <a:tcPr marL="635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73%</a:t>
                      </a:r>
                    </a:p>
                  </a:txBody>
                  <a:tcPr marL="6350" marR="180000" marT="6350" marB="0" anchor="ctr"/>
                </a:tc>
              </a:tr>
              <a:tr h="485843">
                <a:tc>
                  <a:txBody>
                    <a:bodyPr/>
                    <a:lstStyle/>
                    <a:p>
                      <a:pPr lvl="0" algn="l" fontAlgn="b"/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 15% </a:t>
                      </a:r>
                      <a:r>
                        <a:rPr lang="mr-IN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가감</a:t>
                      </a:r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 </a:t>
                      </a:r>
                    </a:p>
                  </a:txBody>
                  <a:tcPr marL="18000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 41,284 </a:t>
                      </a:r>
                    </a:p>
                  </a:txBody>
                  <a:tcPr marL="635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 24,770 </a:t>
                      </a:r>
                    </a:p>
                  </a:txBody>
                  <a:tcPr marL="635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 33,513 </a:t>
                      </a:r>
                    </a:p>
                  </a:txBody>
                  <a:tcPr marL="635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 4,371 </a:t>
                      </a:r>
                    </a:p>
                  </a:txBody>
                  <a:tcPr marL="635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81%</a:t>
                      </a:r>
                    </a:p>
                  </a:txBody>
                  <a:tcPr marL="6350" marR="180000" marT="6350" marB="0" anchor="ctr"/>
                </a:tc>
              </a:tr>
              <a:tr h="485843">
                <a:tc>
                  <a:txBody>
                    <a:bodyPr/>
                    <a:lstStyle/>
                    <a:p>
                      <a:pPr lvl="0" algn="l" fontAlgn="b"/>
                      <a:r>
                        <a:rPr lang="is-I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맑은 고딕" charset="-127"/>
                        </a:rPr>
                        <a:t> 20% 가감 </a:t>
                      </a:r>
                    </a:p>
                  </a:txBody>
                  <a:tcPr marL="18000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맑은 고딕" charset="-127"/>
                        </a:rPr>
                        <a:t> 38,855 </a:t>
                      </a:r>
                    </a:p>
                  </a:txBody>
                  <a:tcPr marL="635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맑은 고딕" charset="-127"/>
                        </a:rPr>
                        <a:t> 23,313 </a:t>
                      </a:r>
                    </a:p>
                  </a:txBody>
                  <a:tcPr marL="635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맑은 고딕" charset="-127"/>
                        </a:rPr>
                        <a:t> 34,970 </a:t>
                      </a:r>
                    </a:p>
                  </a:txBody>
                  <a:tcPr marL="635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맑은 고딕" charset="-127"/>
                        </a:rPr>
                        <a:t> 5,828 </a:t>
                      </a:r>
                    </a:p>
                  </a:txBody>
                  <a:tcPr marL="635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맑은 고딕" charset="-127"/>
                        </a:rPr>
                        <a:t>90%</a:t>
                      </a:r>
                    </a:p>
                  </a:txBody>
                  <a:tcPr marL="6350" marR="180000" marT="6350" marB="0" anchor="ctr"/>
                </a:tc>
              </a:tr>
              <a:tr h="485843">
                <a:tc>
                  <a:txBody>
                    <a:bodyPr/>
                    <a:lstStyle/>
                    <a:p>
                      <a:pPr lvl="0" algn="l" fontAlgn="b"/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 30% </a:t>
                      </a:r>
                      <a:r>
                        <a:rPr lang="mr-IN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가감</a:t>
                      </a:r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 </a:t>
                      </a:r>
                    </a:p>
                  </a:txBody>
                  <a:tcPr marL="18000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 33,999 </a:t>
                      </a:r>
                    </a:p>
                  </a:txBody>
                  <a:tcPr marL="635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 20,399 </a:t>
                      </a:r>
                    </a:p>
                  </a:txBody>
                  <a:tcPr marL="635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 37,884 </a:t>
                      </a:r>
                    </a:p>
                  </a:txBody>
                  <a:tcPr marL="635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 8,742 </a:t>
                      </a:r>
                    </a:p>
                  </a:txBody>
                  <a:tcPr marL="635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charset="-127"/>
                        </a:rPr>
                        <a:t>111%</a:t>
                      </a:r>
                    </a:p>
                  </a:txBody>
                  <a:tcPr marL="6350" marR="180000" marT="6350" marB="0" anchor="ctr"/>
                </a:tc>
              </a:tr>
            </a:tbl>
          </a:graphicData>
        </a:graphic>
      </p:graphicFrame>
      <p:sp>
        <p:nvSpPr>
          <p:cNvPr id="3" name="오른쪽으로 구부러진 화살표[C] 2"/>
          <p:cNvSpPr/>
          <p:nvPr/>
        </p:nvSpPr>
        <p:spPr>
          <a:xfrm>
            <a:off x="1907704" y="4005064"/>
            <a:ext cx="432048" cy="1584176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sp>
        <p:nvSpPr>
          <p:cNvPr id="7" name="오른쪽으로 구부러진 화살표[C] 6"/>
          <p:cNvSpPr/>
          <p:nvPr/>
        </p:nvSpPr>
        <p:spPr>
          <a:xfrm flipH="1">
            <a:off x="5868144" y="4005064"/>
            <a:ext cx="432048" cy="1584176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1763688" y="4653136"/>
            <a:ext cx="288032" cy="2880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ko-KR" sz="3600" smtClean="0"/>
              <a:t>-</a:t>
            </a:r>
            <a:endParaRPr kumimoji="1" lang="ko-KR" altLang="en-US" sz="3600" dirty="0"/>
          </a:p>
        </p:txBody>
      </p:sp>
      <p:sp>
        <p:nvSpPr>
          <p:cNvPr id="10" name="타원 9"/>
          <p:cNvSpPr/>
          <p:nvPr/>
        </p:nvSpPr>
        <p:spPr>
          <a:xfrm>
            <a:off x="6156176" y="4641696"/>
            <a:ext cx="288032" cy="2880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ko-KR" sz="2800" smtClean="0"/>
              <a:t>+</a:t>
            </a:r>
            <a:endParaRPr kumimoji="1" lang="ko-KR" altLang="en-US" sz="2800" dirty="0"/>
          </a:p>
        </p:txBody>
      </p:sp>
      <p:sp>
        <p:nvSpPr>
          <p:cNvPr id="2" name="텍스트 상자 1"/>
          <p:cNvSpPr txBox="1"/>
          <p:nvPr/>
        </p:nvSpPr>
        <p:spPr>
          <a:xfrm>
            <a:off x="7020272" y="1722294"/>
            <a:ext cx="1666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o-KR" altLang="en-US" sz="1600" dirty="0" smtClean="0">
                <a:latin typeface="+mn-ea"/>
                <a:ea typeface="+mn-ea"/>
              </a:rPr>
              <a:t>단위</a:t>
            </a:r>
            <a:r>
              <a:rPr kumimoji="1" lang="en-US" altLang="ko-KR" sz="1600" dirty="0" smtClean="0">
                <a:latin typeface="+mn-ea"/>
                <a:ea typeface="+mn-ea"/>
              </a:rPr>
              <a:t>:</a:t>
            </a:r>
            <a:r>
              <a:rPr kumimoji="1" lang="ko-KR" altLang="en-US" sz="1600" dirty="0" smtClean="0">
                <a:latin typeface="+mn-ea"/>
                <a:ea typeface="+mn-ea"/>
              </a:rPr>
              <a:t> 원</a:t>
            </a:r>
            <a:endParaRPr kumimoji="1" lang="ko-KR" altLang="en-US" sz="1600" dirty="0">
              <a:latin typeface="+mn-ea"/>
              <a:ea typeface="+mn-ea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457200" y="1340768"/>
            <a:ext cx="8229600" cy="465678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1" hangingPunct="1">
              <a:spcBef>
                <a:spcPts val="18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1" hangingPunct="1">
              <a:spcBef>
                <a:spcPts val="6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1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1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1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1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1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1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ko-KR" sz="2000" dirty="0" smtClean="0"/>
              <a:t>20%</a:t>
            </a:r>
            <a:r>
              <a:rPr lang="ko-KR" altLang="en-US" sz="2000" dirty="0" smtClean="0"/>
              <a:t> 가감을 적용하면 경증환자 본인부담률은 </a:t>
            </a:r>
            <a:r>
              <a:rPr lang="en-US" altLang="ko-KR" sz="2000" dirty="0" smtClean="0"/>
              <a:t>60%</a:t>
            </a:r>
            <a:r>
              <a:rPr lang="ko-KR" altLang="en-US" sz="2000" dirty="0" smtClean="0"/>
              <a:t> </a:t>
            </a:r>
            <a:r>
              <a:rPr lang="en-US" altLang="ko-KR" sz="2000" dirty="0" smtClean="0">
                <a:sym typeface="Wingdings"/>
              </a:rPr>
              <a:t></a:t>
            </a:r>
            <a:r>
              <a:rPr lang="ko-KR" altLang="en-US" sz="2000" dirty="0" smtClean="0">
                <a:sym typeface="Wingdings"/>
              </a:rPr>
              <a:t> </a:t>
            </a:r>
            <a:r>
              <a:rPr lang="en-US" altLang="ko-KR" sz="2000" dirty="0" smtClean="0"/>
              <a:t>90%</a:t>
            </a:r>
            <a:r>
              <a:rPr lang="ko-KR" altLang="en-US" sz="2000" dirty="0" smtClean="0"/>
              <a:t>로 증가</a:t>
            </a:r>
            <a:endParaRPr lang="en-GB" altLang="ko-K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9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 smtClean="0"/>
              <a:t>권고문의 성격</a:t>
            </a:r>
            <a:endParaRPr kumimoji="1"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3275856" y="3473307"/>
            <a:ext cx="2641460" cy="2592000"/>
            <a:chOff x="2859092" y="2433535"/>
            <a:chExt cx="2641460" cy="2592000"/>
          </a:xfrm>
        </p:grpSpPr>
        <p:sp>
          <p:nvSpPr>
            <p:cNvPr id="26" name="타원 25"/>
            <p:cNvSpPr>
              <a:spLocks noChangeAspect="1"/>
            </p:cNvSpPr>
            <p:nvPr/>
          </p:nvSpPr>
          <p:spPr>
            <a:xfrm>
              <a:off x="2859092" y="2433535"/>
              <a:ext cx="2592000" cy="25920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 dirty="0"/>
            </a:p>
          </p:txBody>
        </p:sp>
        <p:sp>
          <p:nvSpPr>
            <p:cNvPr id="27" name="타원 4"/>
            <p:cNvSpPr/>
            <p:nvPr/>
          </p:nvSpPr>
          <p:spPr>
            <a:xfrm>
              <a:off x="2873045" y="2433535"/>
              <a:ext cx="2627507" cy="2447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ko-KR" sz="1400" b="1" kern="1200" dirty="0" smtClean="0"/>
            </a:p>
            <a:p>
              <a:pPr lvl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b="1" kern="1200" dirty="0" smtClean="0"/>
                <a:t>의료계</a:t>
              </a:r>
              <a:endParaRPr lang="en-US" altLang="ko-KR" sz="2800" b="1" kern="1200" dirty="0" smtClean="0"/>
            </a:p>
            <a:p>
              <a:pPr lvl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b="1" kern="1200" dirty="0" smtClean="0"/>
                <a:t>합의결과를 </a:t>
              </a:r>
              <a:endParaRPr lang="en-US" altLang="ko-KR" sz="2800" b="1" kern="1200" dirty="0" smtClean="0"/>
            </a:p>
            <a:p>
              <a:pPr lvl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b="1" kern="1200" dirty="0" smtClean="0"/>
                <a:t>정부에 권고</a:t>
              </a:r>
              <a:endParaRPr lang="ko-KR" altLang="en-US" sz="2800" b="1" kern="1200" dirty="0"/>
            </a:p>
          </p:txBody>
        </p:sp>
      </p:grpSp>
      <p:sp>
        <p:nvSpPr>
          <p:cNvPr id="10" name="왼쪽 화살표[L] 9"/>
          <p:cNvSpPr/>
          <p:nvPr/>
        </p:nvSpPr>
        <p:spPr>
          <a:xfrm rot="11700000">
            <a:off x="1624349" y="3509114"/>
            <a:ext cx="1764923" cy="63326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그룹 10"/>
          <p:cNvGrpSpPr/>
          <p:nvPr/>
        </p:nvGrpSpPr>
        <p:grpSpPr>
          <a:xfrm>
            <a:off x="598972" y="3053380"/>
            <a:ext cx="2110892" cy="1152128"/>
            <a:chOff x="182208" y="1929245"/>
            <a:chExt cx="2110892" cy="1688713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182208" y="1929245"/>
              <a:ext cx="2110892" cy="168871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5" name="모서리가 둥근 직사각형 7"/>
            <p:cNvSpPr/>
            <p:nvPr/>
          </p:nvSpPr>
          <p:spPr>
            <a:xfrm>
              <a:off x="231669" y="1978706"/>
              <a:ext cx="2011970" cy="15897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1600200" latinLnBrk="1"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kern="1200" dirty="0" smtClean="0"/>
                <a:t>내과</a:t>
              </a:r>
              <a:r>
                <a:rPr lang="en-US" altLang="ko-KR" sz="2800" kern="1200" dirty="0" smtClean="0"/>
                <a:t/>
              </a:r>
              <a:br>
                <a:rPr lang="en-US" altLang="ko-KR" sz="2800" kern="1200" dirty="0" smtClean="0"/>
              </a:br>
              <a:r>
                <a:rPr lang="ko-KR" altLang="en-US" sz="2800" kern="1200" dirty="0" smtClean="0"/>
                <a:t>개원의</a:t>
              </a:r>
              <a:endParaRPr lang="ko-KR" altLang="en-US" sz="2800" kern="1200" dirty="0"/>
            </a:p>
          </p:txBody>
        </p:sp>
      </p:grpSp>
      <p:sp>
        <p:nvSpPr>
          <p:cNvPr id="12" name="왼쪽 화살표[L] 11"/>
          <p:cNvSpPr/>
          <p:nvPr/>
        </p:nvSpPr>
        <p:spPr>
          <a:xfrm rot="14700000">
            <a:off x="2763219" y="2367886"/>
            <a:ext cx="1764923" cy="63326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그룹 12"/>
          <p:cNvGrpSpPr/>
          <p:nvPr/>
        </p:nvGrpSpPr>
        <p:grpSpPr>
          <a:xfrm>
            <a:off x="2217290" y="1340768"/>
            <a:ext cx="2110892" cy="1152128"/>
            <a:chOff x="1800526" y="609"/>
            <a:chExt cx="2110892" cy="1688713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1800526" y="609"/>
              <a:ext cx="2110892" cy="168871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모서리가 둥근 직사각형 10"/>
            <p:cNvSpPr/>
            <p:nvPr/>
          </p:nvSpPr>
          <p:spPr>
            <a:xfrm>
              <a:off x="1849987" y="50070"/>
              <a:ext cx="2011970" cy="15897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1600200" latinLnBrk="1"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kern="1200" dirty="0" smtClean="0"/>
                <a:t>외과</a:t>
              </a:r>
              <a:r>
                <a:rPr lang="en-US" altLang="ko-KR" sz="2800" kern="1200" dirty="0" smtClean="0"/>
                <a:t/>
              </a:r>
              <a:br>
                <a:rPr lang="en-US" altLang="ko-KR" sz="2800" kern="1200" dirty="0" smtClean="0"/>
              </a:br>
              <a:r>
                <a:rPr lang="ko-KR" altLang="en-US" sz="2800" kern="1200" dirty="0" smtClean="0"/>
                <a:t>개원의</a:t>
              </a:r>
              <a:endParaRPr lang="ko-KR" altLang="en-US" sz="2800" kern="1200" dirty="0"/>
            </a:p>
          </p:txBody>
        </p:sp>
      </p:grpSp>
      <p:sp>
        <p:nvSpPr>
          <p:cNvPr id="14" name="왼쪽 화살표[L] 13"/>
          <p:cNvSpPr/>
          <p:nvPr/>
        </p:nvSpPr>
        <p:spPr>
          <a:xfrm rot="17840346">
            <a:off x="4643894" y="2406868"/>
            <a:ext cx="1762418" cy="633267"/>
          </a:xfrm>
          <a:prstGeom prst="leftArrow">
            <a:avLst>
              <a:gd name="adj1" fmla="val 60000"/>
              <a:gd name="adj2" fmla="val 50000"/>
            </a:avLst>
          </a:prstGeom>
          <a:gradFill rotWithShape="0">
            <a:gsLst>
              <a:gs pos="0">
                <a:schemeClr val="accent5">
                  <a:lumMod val="75000"/>
                </a:schemeClr>
              </a:gs>
              <a:gs pos="30000">
                <a:schemeClr val="accent5">
                  <a:lumMod val="75000"/>
                </a:schemeClr>
              </a:gs>
              <a:gs pos="44000">
                <a:schemeClr val="accent5">
                  <a:lumMod val="75000"/>
                </a:schemeClr>
              </a:gs>
              <a:gs pos="55000">
                <a:srgbClr val="AB7942">
                  <a:alpha val="57255"/>
                </a:srgbClr>
              </a:gs>
              <a:gs pos="7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그룹 14"/>
          <p:cNvGrpSpPr/>
          <p:nvPr/>
        </p:nvGrpSpPr>
        <p:grpSpPr>
          <a:xfrm>
            <a:off x="4839135" y="1396750"/>
            <a:ext cx="2110892" cy="1152128"/>
            <a:chOff x="4426094" y="56591"/>
            <a:chExt cx="2110892" cy="1688713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4426094" y="56591"/>
              <a:ext cx="2110892" cy="1688713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21" name="모서리가 둥근 직사각형 13"/>
            <p:cNvSpPr/>
            <p:nvPr/>
          </p:nvSpPr>
          <p:spPr>
            <a:xfrm>
              <a:off x="4475555" y="106052"/>
              <a:ext cx="2011970" cy="15897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1600200" latinLnBrk="1"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kern="1200" dirty="0" smtClean="0"/>
                <a:t>대형병원</a:t>
              </a:r>
              <a:endParaRPr lang="ko-KR" altLang="en-US" sz="2800" kern="1200" dirty="0"/>
            </a:p>
          </p:txBody>
        </p:sp>
      </p:grpSp>
      <p:sp>
        <p:nvSpPr>
          <p:cNvPr id="16" name="왼쪽 화살표[L] 15"/>
          <p:cNvSpPr/>
          <p:nvPr/>
        </p:nvSpPr>
        <p:spPr>
          <a:xfrm rot="20700000">
            <a:off x="5705354" y="3509114"/>
            <a:ext cx="1764923" cy="63326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그룹 16"/>
          <p:cNvGrpSpPr/>
          <p:nvPr/>
        </p:nvGrpSpPr>
        <p:grpSpPr>
          <a:xfrm>
            <a:off x="6349540" y="3053380"/>
            <a:ext cx="2110892" cy="1152128"/>
            <a:chOff x="5936499" y="1929245"/>
            <a:chExt cx="2110892" cy="1688713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5936499" y="1929245"/>
              <a:ext cx="2110892" cy="168871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19" name="모서리가 둥근 직사각형 16"/>
            <p:cNvSpPr/>
            <p:nvPr/>
          </p:nvSpPr>
          <p:spPr>
            <a:xfrm>
              <a:off x="5985960" y="1978706"/>
              <a:ext cx="2011970" cy="1589791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1600200" latinLnBrk="1"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kern="1200" dirty="0" smtClean="0"/>
                <a:t>중소병원</a:t>
              </a:r>
              <a:endParaRPr lang="ko-KR" alt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702521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 smtClean="0"/>
              <a:t>배타적 </a:t>
            </a:r>
            <a:r>
              <a:rPr kumimoji="1" lang="en-US" altLang="ko-KR" dirty="0" smtClean="0"/>
              <a:t>vs. </a:t>
            </a:r>
            <a:r>
              <a:rPr kumimoji="1" lang="ko-KR" altLang="en-US" dirty="0" smtClean="0"/>
              <a:t>비배타적 경증질환 및 수술</a:t>
            </a:r>
            <a:endParaRPr kumimoji="1" lang="ko-KR" altLang="en-US" dirty="0"/>
          </a:p>
        </p:txBody>
      </p:sp>
      <p:grpSp>
        <p:nvGrpSpPr>
          <p:cNvPr id="10" name="그룹 9"/>
          <p:cNvGrpSpPr>
            <a:grpSpLocks noChangeAspect="1"/>
          </p:cNvGrpSpPr>
          <p:nvPr/>
        </p:nvGrpSpPr>
        <p:grpSpPr>
          <a:xfrm>
            <a:off x="1259632" y="2132856"/>
            <a:ext cx="3960001" cy="3960000"/>
            <a:chOff x="185166" y="44354"/>
            <a:chExt cx="4567428" cy="4567427"/>
          </a:xfrm>
        </p:grpSpPr>
        <p:sp>
          <p:nvSpPr>
            <p:cNvPr id="14" name="타원 13"/>
            <p:cNvSpPr/>
            <p:nvPr/>
          </p:nvSpPr>
          <p:spPr>
            <a:xfrm>
              <a:off x="185166" y="44354"/>
              <a:ext cx="4567428" cy="456742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타원 4"/>
            <p:cNvSpPr/>
            <p:nvPr/>
          </p:nvSpPr>
          <p:spPr>
            <a:xfrm>
              <a:off x="822959" y="582952"/>
              <a:ext cx="2633472" cy="3490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defTabSz="2889250" latinLnBrk="1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4800" kern="1200" dirty="0" smtClean="0"/>
                <a:t>배타적</a:t>
              </a:r>
              <a:r>
                <a:rPr lang="en-US" altLang="ko-KR" sz="4800" kern="1200" dirty="0" smtClean="0"/>
                <a:t/>
              </a:r>
              <a:br>
                <a:rPr lang="en-US" altLang="ko-KR" sz="4800" kern="1200" dirty="0" smtClean="0"/>
              </a:br>
              <a:r>
                <a:rPr lang="ko-KR" altLang="en-US" sz="1600" kern="1200" dirty="0" smtClean="0"/>
                <a:t>상종에서 진료하면 </a:t>
              </a:r>
              <a:r>
                <a:rPr lang="en-US" altLang="ko-KR" sz="1600" kern="1200" dirty="0" smtClean="0"/>
                <a:t/>
              </a:r>
              <a:br>
                <a:rPr lang="en-US" altLang="ko-KR" sz="1600" kern="1200" dirty="0" smtClean="0"/>
              </a:br>
              <a:r>
                <a:rPr lang="ko-KR" altLang="en-US" sz="1600" kern="1200" dirty="0" smtClean="0"/>
                <a:t>불이익을 주는 질환</a:t>
              </a:r>
              <a:endParaRPr lang="en-US" altLang="ko-KR" sz="1600" kern="1200" dirty="0" smtClean="0"/>
            </a:p>
            <a:p>
              <a:pPr lvl="0" defTabSz="2889250" latinLnBrk="1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400" kern="1200" dirty="0"/>
            </a:p>
          </p:txBody>
        </p:sp>
      </p:grpSp>
      <p:grpSp>
        <p:nvGrpSpPr>
          <p:cNvPr id="11" name="그룹 10"/>
          <p:cNvGrpSpPr>
            <a:grpSpLocks noChangeAspect="1"/>
          </p:cNvGrpSpPr>
          <p:nvPr/>
        </p:nvGrpSpPr>
        <p:grpSpPr>
          <a:xfrm>
            <a:off x="3995936" y="2132856"/>
            <a:ext cx="3960001" cy="3960000"/>
            <a:chOff x="3477006" y="44354"/>
            <a:chExt cx="4567428" cy="4567427"/>
          </a:xfrm>
        </p:grpSpPr>
        <p:sp>
          <p:nvSpPr>
            <p:cNvPr id="12" name="타원 11"/>
            <p:cNvSpPr/>
            <p:nvPr/>
          </p:nvSpPr>
          <p:spPr>
            <a:xfrm>
              <a:off x="3477006" y="44354"/>
              <a:ext cx="4567428" cy="456742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타원 6"/>
            <p:cNvSpPr/>
            <p:nvPr/>
          </p:nvSpPr>
          <p:spPr>
            <a:xfrm>
              <a:off x="4773168" y="582952"/>
              <a:ext cx="2633472" cy="3490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Aft>
                  <a:spcPct val="35000"/>
                </a:spcAft>
              </a:pPr>
              <a:r>
                <a:rPr lang="ko-KR" altLang="en-US" sz="4800" dirty="0" smtClean="0"/>
                <a:t>배타적</a:t>
              </a:r>
              <a:endParaRPr lang="en-US" altLang="ko-KR" sz="4800" dirty="0" smtClean="0"/>
            </a:p>
            <a:p>
              <a:pPr lvl="0" algn="r" defTabSz="2889250">
                <a:lnSpc>
                  <a:spcPct val="150000"/>
                </a:lnSpc>
                <a:spcAft>
                  <a:spcPct val="35000"/>
                </a:spcAft>
              </a:pPr>
              <a:r>
                <a:rPr lang="ko-KR" altLang="en-US" sz="1600" dirty="0" smtClean="0">
                  <a:solidFill>
                    <a:srgbClr val="000000"/>
                  </a:solidFill>
                </a:rPr>
                <a:t>의원에서 </a:t>
              </a:r>
              <a:r>
                <a:rPr lang="ko-KR" altLang="en-US" sz="1600" dirty="0">
                  <a:solidFill>
                    <a:srgbClr val="000000"/>
                  </a:solidFill>
                </a:rPr>
                <a:t>진료하면 </a:t>
              </a:r>
              <a:r>
                <a:rPr lang="en-US" altLang="ko-KR" sz="1600" dirty="0">
                  <a:solidFill>
                    <a:srgbClr val="000000"/>
                  </a:solidFill>
                </a:rPr>
                <a:t/>
              </a:r>
              <a:br>
                <a:rPr lang="en-US" altLang="ko-KR" sz="1600" dirty="0">
                  <a:solidFill>
                    <a:srgbClr val="000000"/>
                  </a:solidFill>
                </a:rPr>
              </a:br>
              <a:r>
                <a:rPr lang="ko-KR" altLang="en-US" sz="1600" dirty="0">
                  <a:solidFill>
                    <a:srgbClr val="000000"/>
                  </a:solidFill>
                </a:rPr>
                <a:t>불이익을 주는 </a:t>
              </a:r>
              <a:r>
                <a:rPr lang="ko-KR" altLang="en-US" sz="1600" dirty="0" smtClean="0">
                  <a:solidFill>
                    <a:srgbClr val="000000"/>
                  </a:solidFill>
                </a:rPr>
                <a:t>질환</a:t>
              </a:r>
              <a:endParaRPr lang="en-US" altLang="ko-KR" sz="4800" dirty="0"/>
            </a:p>
            <a:p>
              <a:pPr lvl="0" algn="r" defTabSz="2889250">
                <a:lnSpc>
                  <a:spcPct val="150000"/>
                </a:lnSpc>
                <a:spcAft>
                  <a:spcPct val="35000"/>
                </a:spcAft>
              </a:pPr>
              <a:endParaRPr lang="en-US" altLang="ko-K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텍스트 상자 15"/>
          <p:cNvSpPr txBox="1"/>
          <p:nvPr/>
        </p:nvSpPr>
        <p:spPr>
          <a:xfrm>
            <a:off x="457200" y="1314596"/>
            <a:ext cx="151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mtClean="0">
                <a:solidFill>
                  <a:srgbClr val="C00000"/>
                </a:solidFill>
                <a:latin typeface="+mn-ea"/>
                <a:ea typeface="+mn-ea"/>
              </a:rPr>
              <a:t>외과</a:t>
            </a:r>
            <a:endParaRPr kumimoji="1" lang="ko-KR" altLang="en-US" sz="320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339752" y="3785206"/>
            <a:ext cx="4572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2889250">
              <a:lnSpc>
                <a:spcPct val="90000"/>
              </a:lnSpc>
              <a:spcAft>
                <a:spcPct val="35000"/>
              </a:spcAft>
            </a:pPr>
            <a:r>
              <a:rPr lang="ko-KR" altLang="en-US" sz="2800" dirty="0">
                <a:latin typeface="+mn-ea"/>
                <a:ea typeface="+mn-ea"/>
              </a:rPr>
              <a:t>비</a:t>
            </a:r>
            <a:r>
              <a:rPr lang="en-US" altLang="ko-KR" sz="2800" dirty="0">
                <a:latin typeface="+mn-ea"/>
                <a:ea typeface="+mn-ea"/>
              </a:rPr>
              <a:t/>
            </a:r>
            <a:br>
              <a:rPr lang="en-US" altLang="ko-KR" sz="2800" dirty="0">
                <a:latin typeface="+mn-ea"/>
                <a:ea typeface="+mn-ea"/>
              </a:rPr>
            </a:br>
            <a:r>
              <a:rPr lang="ko-KR" altLang="en-US" sz="2800" dirty="0">
                <a:latin typeface="+mn-ea"/>
                <a:ea typeface="+mn-ea"/>
              </a:rPr>
              <a:t>배타적</a:t>
            </a:r>
          </a:p>
        </p:txBody>
      </p:sp>
      <p:sp>
        <p:nvSpPr>
          <p:cNvPr id="18" name="텍스트 상자 17"/>
          <p:cNvSpPr txBox="1"/>
          <p:nvPr/>
        </p:nvSpPr>
        <p:spPr>
          <a:xfrm>
            <a:off x="1812604" y="2668561"/>
            <a:ext cx="151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C00000"/>
                </a:solidFill>
                <a:latin typeface="+mn-ea"/>
                <a:ea typeface="+mn-ea"/>
              </a:rPr>
              <a:t>의원</a:t>
            </a:r>
            <a:endParaRPr kumimoji="1" lang="ko-KR" altLang="en-US" sz="32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9" name="텍스트 상자 18"/>
          <p:cNvSpPr txBox="1"/>
          <p:nvPr/>
        </p:nvSpPr>
        <p:spPr>
          <a:xfrm>
            <a:off x="6444208" y="2599825"/>
            <a:ext cx="151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C00000"/>
                </a:solidFill>
                <a:latin typeface="+mn-ea"/>
                <a:ea typeface="+mn-ea"/>
              </a:rPr>
              <a:t>상종</a:t>
            </a:r>
            <a:endParaRPr kumimoji="1" lang="ko-KR" altLang="en-US" sz="32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20" name="아래쪽 화살표 설명선[D] 19"/>
          <p:cNvSpPr/>
          <p:nvPr/>
        </p:nvSpPr>
        <p:spPr>
          <a:xfrm>
            <a:off x="3424360" y="1306976"/>
            <a:ext cx="2366849" cy="1292076"/>
          </a:xfrm>
          <a:prstGeom prst="downArrowCallout">
            <a:avLst>
              <a:gd name="adj1" fmla="val 15564"/>
              <a:gd name="adj2" fmla="val 17451"/>
              <a:gd name="adj3" fmla="val 25000"/>
              <a:gd name="adj4" fmla="val 52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어느 유형에서나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진료할 수 있는 질환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24209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 smtClean="0"/>
              <a:t>배타적 </a:t>
            </a:r>
            <a:r>
              <a:rPr kumimoji="1" lang="en-US" altLang="ko-KR" dirty="0" smtClean="0"/>
              <a:t>vs. </a:t>
            </a:r>
            <a:r>
              <a:rPr kumimoji="1" lang="ko-KR" altLang="en-US" dirty="0" smtClean="0"/>
              <a:t>비배타적 경증질환 및 수술</a:t>
            </a:r>
            <a:endParaRPr kumimoji="1" lang="ko-KR" altLang="en-US" dirty="0"/>
          </a:p>
        </p:txBody>
      </p:sp>
      <p:grpSp>
        <p:nvGrpSpPr>
          <p:cNvPr id="10" name="그룹 9"/>
          <p:cNvGrpSpPr>
            <a:grpSpLocks noChangeAspect="1"/>
          </p:cNvGrpSpPr>
          <p:nvPr/>
        </p:nvGrpSpPr>
        <p:grpSpPr>
          <a:xfrm>
            <a:off x="2196175" y="1871412"/>
            <a:ext cx="3960001" cy="3960000"/>
            <a:chOff x="185166" y="44354"/>
            <a:chExt cx="4567428" cy="4567427"/>
          </a:xfrm>
        </p:grpSpPr>
        <p:sp>
          <p:nvSpPr>
            <p:cNvPr id="14" name="타원 13"/>
            <p:cNvSpPr/>
            <p:nvPr/>
          </p:nvSpPr>
          <p:spPr>
            <a:xfrm>
              <a:off x="185166" y="44354"/>
              <a:ext cx="4567428" cy="456742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타원 4"/>
            <p:cNvSpPr/>
            <p:nvPr/>
          </p:nvSpPr>
          <p:spPr>
            <a:xfrm>
              <a:off x="185166" y="582952"/>
              <a:ext cx="1296162" cy="3490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kern="1200" spc="-150" dirty="0" smtClean="0"/>
                <a:t>배타적</a:t>
              </a:r>
              <a:endParaRPr lang="ko-KR" altLang="en-US" sz="2800" kern="1200" spc="-150" dirty="0"/>
            </a:p>
          </p:txBody>
        </p:sp>
      </p:grpSp>
      <p:grpSp>
        <p:nvGrpSpPr>
          <p:cNvPr id="11" name="그룹 10"/>
          <p:cNvGrpSpPr>
            <a:grpSpLocks noChangeAspect="1"/>
          </p:cNvGrpSpPr>
          <p:nvPr/>
        </p:nvGrpSpPr>
        <p:grpSpPr>
          <a:xfrm>
            <a:off x="3275856" y="1871412"/>
            <a:ext cx="3960001" cy="3960000"/>
            <a:chOff x="3477006" y="44354"/>
            <a:chExt cx="4567428" cy="4567427"/>
          </a:xfrm>
        </p:grpSpPr>
        <p:sp>
          <p:nvSpPr>
            <p:cNvPr id="12" name="타원 11"/>
            <p:cNvSpPr/>
            <p:nvPr/>
          </p:nvSpPr>
          <p:spPr>
            <a:xfrm>
              <a:off x="3477006" y="44354"/>
              <a:ext cx="4567428" cy="456742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타원 6"/>
            <p:cNvSpPr/>
            <p:nvPr/>
          </p:nvSpPr>
          <p:spPr>
            <a:xfrm>
              <a:off x="6799140" y="582952"/>
              <a:ext cx="1244545" cy="3490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Aft>
                  <a:spcPct val="35000"/>
                </a:spcAft>
              </a:pPr>
              <a:r>
                <a:rPr lang="ko-KR" altLang="en-US" sz="2800" spc="-150" smtClean="0"/>
                <a:t>배타적</a:t>
              </a:r>
              <a:endParaRPr lang="ko-KR" altLang="en-US" sz="2800" spc="-150" dirty="0"/>
            </a:p>
          </p:txBody>
        </p:sp>
      </p:grpSp>
      <p:sp>
        <p:nvSpPr>
          <p:cNvPr id="16" name="텍스트 상자 15"/>
          <p:cNvSpPr txBox="1"/>
          <p:nvPr/>
        </p:nvSpPr>
        <p:spPr>
          <a:xfrm>
            <a:off x="434384" y="1286637"/>
            <a:ext cx="151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C00000"/>
                </a:solidFill>
                <a:latin typeface="+mn-ea"/>
                <a:ea typeface="+mn-ea"/>
              </a:rPr>
              <a:t>안과</a:t>
            </a:r>
            <a:endParaRPr kumimoji="1" lang="ko-KR" altLang="en-US" sz="32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401009" y="3251247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2889250">
              <a:spcAft>
                <a:spcPct val="35000"/>
              </a:spcAft>
            </a:pPr>
            <a:r>
              <a:rPr lang="ko-KR" altLang="en-US" sz="4400" dirty="0">
                <a:latin typeface="+mn-ea"/>
                <a:ea typeface="+mn-ea"/>
              </a:rPr>
              <a:t>비</a:t>
            </a:r>
            <a:r>
              <a:rPr lang="en-US" altLang="ko-KR" sz="4400" dirty="0">
                <a:latin typeface="+mn-ea"/>
                <a:ea typeface="+mn-ea"/>
              </a:rPr>
              <a:t/>
            </a:r>
            <a:br>
              <a:rPr lang="en-US" altLang="ko-KR" sz="4400" dirty="0">
                <a:latin typeface="+mn-ea"/>
                <a:ea typeface="+mn-ea"/>
              </a:rPr>
            </a:br>
            <a:r>
              <a:rPr lang="ko-KR" altLang="en-US" sz="4400" dirty="0">
                <a:latin typeface="+mn-ea"/>
                <a:ea typeface="+mn-ea"/>
              </a:rPr>
              <a:t>배타적</a:t>
            </a:r>
          </a:p>
        </p:txBody>
      </p:sp>
      <p:sp>
        <p:nvSpPr>
          <p:cNvPr id="18" name="텍스트 상자 17"/>
          <p:cNvSpPr txBox="1"/>
          <p:nvPr/>
        </p:nvSpPr>
        <p:spPr>
          <a:xfrm>
            <a:off x="2627784" y="2407117"/>
            <a:ext cx="151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C00000"/>
                </a:solidFill>
                <a:latin typeface="+mn-ea"/>
                <a:ea typeface="+mn-ea"/>
              </a:rPr>
              <a:t>의원</a:t>
            </a:r>
            <a:endParaRPr kumimoji="1" lang="ko-KR" altLang="en-US" sz="32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9" name="텍스트 상자 18"/>
          <p:cNvSpPr txBox="1"/>
          <p:nvPr/>
        </p:nvSpPr>
        <p:spPr>
          <a:xfrm>
            <a:off x="5797224" y="2338381"/>
            <a:ext cx="151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C00000"/>
                </a:solidFill>
                <a:latin typeface="+mn-ea"/>
                <a:ea typeface="+mn-ea"/>
              </a:rPr>
              <a:t>상종</a:t>
            </a:r>
            <a:endParaRPr kumimoji="1" lang="ko-KR" altLang="en-US" sz="32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241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 smtClean="0"/>
              <a:t>권고문</a:t>
            </a:r>
            <a:r>
              <a:rPr kumimoji="1" lang="en-US" altLang="ko-KR" dirty="0" smtClean="0"/>
              <a:t>(</a:t>
            </a:r>
            <a:r>
              <a:rPr kumimoji="1" lang="ko-KR" altLang="en-US" dirty="0" smtClean="0"/>
              <a:t>안</a:t>
            </a:r>
            <a:r>
              <a:rPr kumimoji="1" lang="en-US" altLang="ko-KR" dirty="0" smtClean="0"/>
              <a:t>)</a:t>
            </a:r>
            <a:r>
              <a:rPr kumimoji="1" lang="ko-KR" altLang="en-US" dirty="0" smtClean="0"/>
              <a:t> </a:t>
            </a:r>
            <a:endParaRPr kumimoji="1" lang="ko-KR" altLang="en-US" dirty="0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033" y="1484784"/>
            <a:ext cx="8229600" cy="3520742"/>
          </a:xfrm>
        </p:spPr>
      </p:pic>
    </p:spTree>
    <p:extLst>
      <p:ext uri="{BB962C8B-B14F-4D97-AF65-F5344CB8AC3E}">
        <p14:creationId xmlns:p14="http://schemas.microsoft.com/office/powerpoint/2010/main" xmlns="" val="2124409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331640" y="1307985"/>
            <a:ext cx="1924184" cy="540000"/>
            <a:chOff x="493" y="955945"/>
            <a:chExt cx="1924184" cy="611994"/>
          </a:xfrm>
        </p:grpSpPr>
        <p:sp>
          <p:nvSpPr>
            <p:cNvPr id="28" name="직사각형 27"/>
            <p:cNvSpPr/>
            <p:nvPr/>
          </p:nvSpPr>
          <p:spPr>
            <a:xfrm>
              <a:off x="493" y="955945"/>
              <a:ext cx="1924184" cy="6119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29" name="직사각형 28"/>
            <p:cNvSpPr/>
            <p:nvPr/>
          </p:nvSpPr>
          <p:spPr>
            <a:xfrm>
              <a:off x="493" y="955945"/>
              <a:ext cx="1924184" cy="6119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kern="1200" dirty="0" smtClean="0"/>
                <a:t>일차의료</a:t>
              </a:r>
              <a:endParaRPr lang="ko-KR" altLang="en-US" kern="1200" dirty="0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331640" y="2003039"/>
            <a:ext cx="1924184" cy="540000"/>
            <a:chOff x="2117096" y="955945"/>
            <a:chExt cx="1924184" cy="611994"/>
          </a:xfrm>
        </p:grpSpPr>
        <p:sp>
          <p:nvSpPr>
            <p:cNvPr id="26" name="직사각형 25"/>
            <p:cNvSpPr/>
            <p:nvPr/>
          </p:nvSpPr>
          <p:spPr>
            <a:xfrm>
              <a:off x="2117096" y="955945"/>
              <a:ext cx="1924184" cy="611994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27" name="직사각형 26"/>
            <p:cNvSpPr/>
            <p:nvPr/>
          </p:nvSpPr>
          <p:spPr>
            <a:xfrm>
              <a:off x="2117096" y="955945"/>
              <a:ext cx="1924184" cy="611994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kern="1200" dirty="0" smtClean="0"/>
                <a:t>전문진료</a:t>
              </a:r>
              <a:r>
                <a:rPr lang="en-US" altLang="ko-KR" kern="1200" dirty="0" smtClean="0"/>
                <a:t>(</a:t>
              </a:r>
              <a:r>
                <a:rPr lang="ko-KR" altLang="en-US" kern="1200" dirty="0" smtClean="0"/>
                <a:t>외래</a:t>
              </a:r>
              <a:r>
                <a:rPr lang="en-US" altLang="ko-KR" kern="1200" dirty="0" smtClean="0"/>
                <a:t>)</a:t>
              </a:r>
              <a:endParaRPr lang="ko-KR" altLang="en-US" kern="1200" dirty="0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331640" y="2698093"/>
            <a:ext cx="1924184" cy="540000"/>
            <a:chOff x="493" y="1760358"/>
            <a:chExt cx="1924184" cy="611994"/>
          </a:xfrm>
        </p:grpSpPr>
        <p:sp>
          <p:nvSpPr>
            <p:cNvPr id="24" name="직사각형 23"/>
            <p:cNvSpPr/>
            <p:nvPr/>
          </p:nvSpPr>
          <p:spPr>
            <a:xfrm>
              <a:off x="493" y="1760358"/>
              <a:ext cx="1924184" cy="6119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5" name="직사각형 24"/>
            <p:cNvSpPr/>
            <p:nvPr/>
          </p:nvSpPr>
          <p:spPr>
            <a:xfrm>
              <a:off x="493" y="1760358"/>
              <a:ext cx="1924184" cy="6119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kern="1200" dirty="0" smtClean="0"/>
                <a:t>전문진료</a:t>
              </a:r>
              <a:r>
                <a:rPr lang="en-US" altLang="ko-KR" kern="1200" dirty="0" smtClean="0"/>
                <a:t>(</a:t>
              </a:r>
              <a:r>
                <a:rPr lang="ko-KR" altLang="en-US" kern="1200" dirty="0" smtClean="0"/>
                <a:t>입원</a:t>
              </a:r>
              <a:r>
                <a:rPr lang="en-US" altLang="ko-KR" kern="1200" dirty="0" smtClean="0"/>
                <a:t>)</a:t>
              </a:r>
              <a:endParaRPr lang="ko-KR" altLang="en-US" kern="1200" dirty="0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1331640" y="3393147"/>
            <a:ext cx="1924184" cy="540000"/>
            <a:chOff x="2117096" y="1760358"/>
            <a:chExt cx="1924184" cy="611994"/>
          </a:xfrm>
        </p:grpSpPr>
        <p:sp>
          <p:nvSpPr>
            <p:cNvPr id="22" name="직사각형 21"/>
            <p:cNvSpPr/>
            <p:nvPr/>
          </p:nvSpPr>
          <p:spPr>
            <a:xfrm>
              <a:off x="2117096" y="1760358"/>
              <a:ext cx="1924184" cy="6119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3" name="직사각형 22"/>
            <p:cNvSpPr/>
            <p:nvPr/>
          </p:nvSpPr>
          <p:spPr>
            <a:xfrm>
              <a:off x="2117096" y="1760358"/>
              <a:ext cx="1924184" cy="6119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kern="1200" dirty="0" smtClean="0"/>
                <a:t>병원 </a:t>
              </a:r>
              <a:r>
                <a:rPr lang="en-US" altLang="ko-KR" kern="1200" dirty="0" smtClean="0"/>
                <a:t>-</a:t>
              </a:r>
              <a:r>
                <a:rPr lang="ko-KR" altLang="en-US" kern="1200" dirty="0" smtClean="0"/>
                <a:t> 전문</a:t>
              </a:r>
              <a:endParaRPr lang="ko-KR" altLang="en-US" kern="1200" dirty="0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331640" y="4088201"/>
            <a:ext cx="1924184" cy="540000"/>
            <a:chOff x="493" y="2564771"/>
            <a:chExt cx="1924184" cy="611994"/>
          </a:xfrm>
        </p:grpSpPr>
        <p:sp>
          <p:nvSpPr>
            <p:cNvPr id="20" name="직사각형 19"/>
            <p:cNvSpPr/>
            <p:nvPr/>
          </p:nvSpPr>
          <p:spPr>
            <a:xfrm>
              <a:off x="493" y="2564771"/>
              <a:ext cx="1924184" cy="6119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1" name="직사각형 20"/>
            <p:cNvSpPr/>
            <p:nvPr/>
          </p:nvSpPr>
          <p:spPr>
            <a:xfrm>
              <a:off x="493" y="2564771"/>
              <a:ext cx="1924184" cy="6119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kern="1200" dirty="0" smtClean="0"/>
                <a:t>병원 </a:t>
              </a:r>
              <a:r>
                <a:rPr lang="en-US" altLang="ko-KR" kern="1200" dirty="0" smtClean="0"/>
                <a:t>-</a:t>
              </a:r>
              <a:r>
                <a:rPr lang="ko-KR" altLang="en-US" kern="1200" dirty="0" smtClean="0"/>
                <a:t> 일반</a:t>
              </a:r>
              <a:endParaRPr lang="ko-KR" altLang="en-US" kern="1200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331640" y="4783255"/>
            <a:ext cx="1924184" cy="540000"/>
            <a:chOff x="2117096" y="2564771"/>
            <a:chExt cx="1924184" cy="611994"/>
          </a:xfrm>
        </p:grpSpPr>
        <p:sp>
          <p:nvSpPr>
            <p:cNvPr id="18" name="직사각형 17"/>
            <p:cNvSpPr/>
            <p:nvPr/>
          </p:nvSpPr>
          <p:spPr>
            <a:xfrm>
              <a:off x="2117096" y="2564771"/>
              <a:ext cx="1924184" cy="6119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9" name="직사각형 18"/>
            <p:cNvSpPr/>
            <p:nvPr/>
          </p:nvSpPr>
          <p:spPr>
            <a:xfrm>
              <a:off x="2117096" y="2564771"/>
              <a:ext cx="1924184" cy="6119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kern="1200" dirty="0" smtClean="0"/>
                <a:t>종합</a:t>
              </a:r>
              <a:endParaRPr lang="ko-KR" altLang="en-US" kern="1200" dirty="0"/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331640" y="5478312"/>
            <a:ext cx="1924184" cy="540000"/>
            <a:chOff x="1058795" y="3369184"/>
            <a:chExt cx="1924184" cy="611994"/>
          </a:xfrm>
        </p:grpSpPr>
        <p:sp>
          <p:nvSpPr>
            <p:cNvPr id="31" name="직사각형 30"/>
            <p:cNvSpPr/>
            <p:nvPr/>
          </p:nvSpPr>
          <p:spPr>
            <a:xfrm>
              <a:off x="1058795" y="3369184"/>
              <a:ext cx="1924184" cy="6119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32" name="직사각형 31"/>
            <p:cNvSpPr/>
            <p:nvPr/>
          </p:nvSpPr>
          <p:spPr>
            <a:xfrm>
              <a:off x="1058795" y="3369184"/>
              <a:ext cx="1924184" cy="6119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kern="1200" dirty="0" smtClean="0"/>
                <a:t>상급종합 </a:t>
              </a:r>
              <a:endParaRPr lang="ko-KR" altLang="en-US" kern="1200" dirty="0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5652120" y="1307985"/>
            <a:ext cx="1924184" cy="540000"/>
            <a:chOff x="493" y="955945"/>
            <a:chExt cx="1924184" cy="611994"/>
          </a:xfrm>
        </p:grpSpPr>
        <p:sp>
          <p:nvSpPr>
            <p:cNvPr id="34" name="직사각형 33"/>
            <p:cNvSpPr/>
            <p:nvPr/>
          </p:nvSpPr>
          <p:spPr>
            <a:xfrm>
              <a:off x="493" y="955945"/>
              <a:ext cx="1924184" cy="6119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35" name="직사각형 34"/>
            <p:cNvSpPr/>
            <p:nvPr/>
          </p:nvSpPr>
          <p:spPr>
            <a:xfrm>
              <a:off x="493" y="955945"/>
              <a:ext cx="1924184" cy="6119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kern="1200" dirty="0" smtClean="0"/>
                <a:t>일차의료</a:t>
              </a:r>
              <a:endParaRPr lang="ko-KR" altLang="en-US" kern="1200" dirty="0"/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5652120" y="1996755"/>
            <a:ext cx="1924184" cy="540000"/>
            <a:chOff x="2117096" y="955945"/>
            <a:chExt cx="1924184" cy="611994"/>
          </a:xfrm>
        </p:grpSpPr>
        <p:sp>
          <p:nvSpPr>
            <p:cNvPr id="37" name="직사각형 36"/>
            <p:cNvSpPr/>
            <p:nvPr/>
          </p:nvSpPr>
          <p:spPr>
            <a:xfrm>
              <a:off x="2117096" y="955945"/>
              <a:ext cx="1924184" cy="611994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38" name="직사각형 37"/>
            <p:cNvSpPr/>
            <p:nvPr/>
          </p:nvSpPr>
          <p:spPr>
            <a:xfrm>
              <a:off x="2117096" y="955945"/>
              <a:ext cx="1924184" cy="611994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kern="1200" dirty="0" smtClean="0"/>
                <a:t>전문진료</a:t>
              </a:r>
              <a:r>
                <a:rPr lang="en-US" altLang="ko-KR" kern="1200" dirty="0" smtClean="0"/>
                <a:t>(</a:t>
              </a:r>
              <a:r>
                <a:rPr lang="ko-KR" altLang="en-US" kern="1200" dirty="0" smtClean="0"/>
                <a:t>외래</a:t>
              </a:r>
              <a:r>
                <a:rPr lang="en-US" altLang="ko-KR" kern="1200" dirty="0" smtClean="0"/>
                <a:t>)</a:t>
              </a:r>
              <a:endParaRPr lang="ko-KR" altLang="en-US" kern="1200" dirty="0"/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5652120" y="2685525"/>
            <a:ext cx="1924184" cy="540000"/>
            <a:chOff x="493" y="1760358"/>
            <a:chExt cx="1924184" cy="611994"/>
          </a:xfrm>
        </p:grpSpPr>
        <p:sp>
          <p:nvSpPr>
            <p:cNvPr id="40" name="직사각형 39"/>
            <p:cNvSpPr/>
            <p:nvPr/>
          </p:nvSpPr>
          <p:spPr>
            <a:xfrm>
              <a:off x="493" y="1760358"/>
              <a:ext cx="1924184" cy="6119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41" name="직사각형 40"/>
            <p:cNvSpPr/>
            <p:nvPr/>
          </p:nvSpPr>
          <p:spPr>
            <a:xfrm>
              <a:off x="493" y="1760358"/>
              <a:ext cx="1924184" cy="6119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kern="1200" dirty="0" smtClean="0"/>
                <a:t>통원수술센터</a:t>
              </a:r>
              <a:endParaRPr lang="ko-KR" altLang="en-US" kern="1200" dirty="0"/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5652120" y="3374295"/>
            <a:ext cx="1924184" cy="540000"/>
            <a:chOff x="2117096" y="1760358"/>
            <a:chExt cx="1924184" cy="611994"/>
          </a:xfrm>
        </p:grpSpPr>
        <p:sp>
          <p:nvSpPr>
            <p:cNvPr id="43" name="직사각형 42"/>
            <p:cNvSpPr/>
            <p:nvPr/>
          </p:nvSpPr>
          <p:spPr>
            <a:xfrm>
              <a:off x="2117096" y="1760358"/>
              <a:ext cx="1924184" cy="6119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44" name="직사각형 43"/>
            <p:cNvSpPr/>
            <p:nvPr/>
          </p:nvSpPr>
          <p:spPr>
            <a:xfrm>
              <a:off x="2117096" y="1760358"/>
              <a:ext cx="1924184" cy="6119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kern="1200" dirty="0" smtClean="0"/>
                <a:t>전문병원</a:t>
              </a:r>
              <a:endParaRPr lang="ko-KR" altLang="en-US" kern="1200" dirty="0"/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5652120" y="4063065"/>
            <a:ext cx="1924184" cy="540000"/>
            <a:chOff x="493" y="2564771"/>
            <a:chExt cx="1924184" cy="611994"/>
          </a:xfrm>
        </p:grpSpPr>
        <p:sp>
          <p:nvSpPr>
            <p:cNvPr id="46" name="직사각형 45"/>
            <p:cNvSpPr/>
            <p:nvPr/>
          </p:nvSpPr>
          <p:spPr>
            <a:xfrm>
              <a:off x="493" y="2564771"/>
              <a:ext cx="1924184" cy="6119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47" name="직사각형 46"/>
            <p:cNvSpPr/>
            <p:nvPr/>
          </p:nvSpPr>
          <p:spPr>
            <a:xfrm>
              <a:off x="493" y="2564771"/>
              <a:ext cx="1924184" cy="6119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kern="1200" dirty="0" smtClean="0"/>
                <a:t>지역병원</a:t>
              </a:r>
              <a:endParaRPr lang="ko-KR" altLang="en-US" kern="1200" dirty="0"/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5652120" y="4751835"/>
            <a:ext cx="1924184" cy="540000"/>
            <a:chOff x="2117096" y="2564771"/>
            <a:chExt cx="1924184" cy="611994"/>
          </a:xfrm>
        </p:grpSpPr>
        <p:sp>
          <p:nvSpPr>
            <p:cNvPr id="49" name="직사각형 48"/>
            <p:cNvSpPr/>
            <p:nvPr/>
          </p:nvSpPr>
          <p:spPr>
            <a:xfrm>
              <a:off x="2117096" y="2564771"/>
              <a:ext cx="1924184" cy="6119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0" name="직사각형 49"/>
            <p:cNvSpPr/>
            <p:nvPr/>
          </p:nvSpPr>
          <p:spPr>
            <a:xfrm>
              <a:off x="2117096" y="2564771"/>
              <a:ext cx="1924184" cy="6119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kern="1200" dirty="0" smtClean="0"/>
                <a:t>지역거점</a:t>
              </a:r>
              <a:endParaRPr lang="ko-KR" altLang="en-US" kern="1200" dirty="0"/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5652120" y="5440605"/>
            <a:ext cx="1924184" cy="540000"/>
            <a:chOff x="1058795" y="3369184"/>
            <a:chExt cx="1924184" cy="611994"/>
          </a:xfrm>
        </p:grpSpPr>
        <p:sp>
          <p:nvSpPr>
            <p:cNvPr id="52" name="직사각형 51"/>
            <p:cNvSpPr/>
            <p:nvPr/>
          </p:nvSpPr>
          <p:spPr>
            <a:xfrm>
              <a:off x="1058795" y="3369184"/>
              <a:ext cx="1924184" cy="6119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3" name="직사각형 52"/>
            <p:cNvSpPr/>
            <p:nvPr/>
          </p:nvSpPr>
          <p:spPr>
            <a:xfrm>
              <a:off x="1058795" y="3369184"/>
              <a:ext cx="1924184" cy="6119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dirty="0" smtClean="0"/>
                <a:t>권역거점</a:t>
              </a:r>
              <a:r>
                <a:rPr lang="ko-KR" altLang="en-US" kern="1200" dirty="0" smtClean="0"/>
                <a:t> </a:t>
              </a:r>
              <a:endParaRPr lang="ko-KR" altLang="en-US" kern="1200" dirty="0"/>
            </a:p>
          </p:txBody>
        </p:sp>
      </p:grpSp>
      <p:sp>
        <p:nvSpPr>
          <p:cNvPr id="54" name="제목 5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 smtClean="0"/>
              <a:t>기능 중심 병원 유형화를 통한 분화 발전 </a:t>
            </a:r>
            <a:endParaRPr kumimoji="1" lang="ko-KR" altLang="en-US" dirty="0"/>
          </a:p>
        </p:txBody>
      </p:sp>
      <p:grpSp>
        <p:nvGrpSpPr>
          <p:cNvPr id="56" name="그룹 55"/>
          <p:cNvGrpSpPr/>
          <p:nvPr/>
        </p:nvGrpSpPr>
        <p:grpSpPr>
          <a:xfrm>
            <a:off x="5658950" y="6129374"/>
            <a:ext cx="1924184" cy="540000"/>
            <a:chOff x="493" y="955945"/>
            <a:chExt cx="1924184" cy="611994"/>
          </a:xfrm>
        </p:grpSpPr>
        <p:sp>
          <p:nvSpPr>
            <p:cNvPr id="57" name="직사각형 56"/>
            <p:cNvSpPr/>
            <p:nvPr/>
          </p:nvSpPr>
          <p:spPr>
            <a:xfrm>
              <a:off x="493" y="955945"/>
              <a:ext cx="1924184" cy="61199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직사각형 57"/>
            <p:cNvSpPr/>
            <p:nvPr/>
          </p:nvSpPr>
          <p:spPr>
            <a:xfrm>
              <a:off x="493" y="955945"/>
              <a:ext cx="1924184" cy="61199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kern="1200" dirty="0" smtClean="0"/>
                <a:t>요양</a:t>
              </a:r>
              <a:endParaRPr lang="ko-KR" altLang="en-US" kern="1200" dirty="0"/>
            </a:p>
          </p:txBody>
        </p:sp>
      </p:grpSp>
      <p:cxnSp>
        <p:nvCxnSpPr>
          <p:cNvPr id="77" name="꺾인 연결선[E] 76"/>
          <p:cNvCxnSpPr>
            <a:stCxn id="19" idx="1"/>
            <a:endCxn id="58" idx="1"/>
          </p:cNvCxnSpPr>
          <p:nvPr/>
        </p:nvCxnSpPr>
        <p:spPr>
          <a:xfrm rot="10800000" flipH="1" flipV="1">
            <a:off x="1331640" y="5053254"/>
            <a:ext cx="4327310" cy="1346119"/>
          </a:xfrm>
          <a:prstGeom prst="bentConnector3">
            <a:avLst>
              <a:gd name="adj1" fmla="val -10470"/>
            </a:avLst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꺾인 연결선[E] 78"/>
          <p:cNvCxnSpPr>
            <a:stCxn id="21" idx="1"/>
            <a:endCxn id="58" idx="1"/>
          </p:cNvCxnSpPr>
          <p:nvPr/>
        </p:nvCxnSpPr>
        <p:spPr>
          <a:xfrm rot="10800000" flipH="1" flipV="1">
            <a:off x="1331640" y="4358200"/>
            <a:ext cx="4327310" cy="2041173"/>
          </a:xfrm>
          <a:prstGeom prst="bentConnector3">
            <a:avLst>
              <a:gd name="adj1" fmla="val -19801"/>
            </a:avLst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오른쪽 화살표[R] 5"/>
          <p:cNvSpPr/>
          <p:nvPr/>
        </p:nvSpPr>
        <p:spPr>
          <a:xfrm>
            <a:off x="4067944" y="1556792"/>
            <a:ext cx="792088" cy="72008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2" name="오른쪽 화살표[R] 61"/>
          <p:cNvSpPr/>
          <p:nvPr/>
        </p:nvSpPr>
        <p:spPr>
          <a:xfrm>
            <a:off x="4067944" y="2924215"/>
            <a:ext cx="792088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3" name="오른쪽 화살표[R] 62"/>
          <p:cNvSpPr/>
          <p:nvPr/>
        </p:nvSpPr>
        <p:spPr>
          <a:xfrm>
            <a:off x="4067944" y="4689617"/>
            <a:ext cx="792088" cy="72008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31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ko-KR" altLang="en-US" dirty="0" smtClean="0"/>
              <a:t>전달체계</a:t>
            </a:r>
            <a:r>
              <a:rPr kumimoji="1" lang="en-US" altLang="ko-KR" dirty="0" smtClean="0"/>
              <a:t> </a:t>
            </a:r>
            <a:r>
              <a:rPr kumimoji="1" lang="ko-KR" altLang="en-US" dirty="0" smtClean="0"/>
              <a:t>개편 방안 </a:t>
            </a:r>
            <a:r>
              <a:rPr kumimoji="1" lang="mr-IN" altLang="ko-KR" dirty="0" smtClean="0"/>
              <a:t>–</a:t>
            </a:r>
            <a:r>
              <a:rPr kumimoji="1" lang="ko-KR" altLang="en-US" dirty="0" smtClean="0"/>
              <a:t> 기능 강화 </a:t>
            </a:r>
            <a:endParaRPr kumimoji="1"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 smtClean="0"/>
              <a:t>추가 재정 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56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ko-KR" altLang="en-US" sz="3200" dirty="0" smtClean="0">
                <a:solidFill>
                  <a:srgbClr val="1F497D">
                    <a:lumMod val="75000"/>
                  </a:srgbClr>
                </a:solidFill>
              </a:rPr>
              <a:t>의료전달체계</a:t>
            </a:r>
            <a:r>
              <a:rPr lang="ko-KR" altLang="en-US" sz="3200" dirty="0" smtClean="0"/>
              <a:t> 개편</a:t>
            </a:r>
            <a:endParaRPr kumimoji="1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ko-KR" altLang="en-US" sz="2800" spc="-1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기능 분화 </a:t>
            </a:r>
            <a:r>
              <a:rPr kumimoji="1" lang="mr-IN" altLang="ko-KR" sz="2800" spc="-1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</a:t>
            </a:r>
            <a:r>
              <a:rPr kumimoji="1" lang="ko-KR" altLang="en-US" sz="2800" spc="-1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kumimoji="1" lang="ko-KR" altLang="en-US" sz="2800" spc="-1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종별기능에 따른 </a:t>
            </a:r>
            <a:r>
              <a:rPr kumimoji="1" lang="ko-KR" altLang="en-US" sz="2800" spc="-1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진료비 차등제 </a:t>
            </a:r>
            <a:endParaRPr kumimoji="1" lang="en-US" altLang="ko-KR" sz="2800" spc="-15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kumimoji="1" lang="ko-KR" altLang="en-US" sz="2800" spc="-150" dirty="0">
                <a:solidFill>
                  <a:srgbClr val="C00000"/>
                </a:solidFill>
              </a:rPr>
              <a:t>기능 강화 </a:t>
            </a:r>
            <a:endParaRPr kumimoji="1" lang="en-US" altLang="ko-KR" sz="2800" spc="-150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</a:pPr>
            <a:r>
              <a:rPr kumimoji="1" lang="ko-KR" altLang="en-US" sz="2600" dirty="0" smtClean="0"/>
              <a:t>노인과 만성질환자를 위한 일차의료 강화 </a:t>
            </a:r>
            <a:endParaRPr kumimoji="1" lang="en-US" altLang="ko-KR" sz="2600" dirty="0" smtClean="0"/>
          </a:p>
          <a:p>
            <a:pPr lvl="1">
              <a:lnSpc>
                <a:spcPct val="200000"/>
              </a:lnSpc>
            </a:pPr>
            <a:r>
              <a:rPr kumimoji="1" lang="ko-KR" altLang="en-US" sz="2600" dirty="0" smtClean="0"/>
              <a:t>지역거점병원 육성 </a:t>
            </a:r>
            <a:endParaRPr kumimoji="1" lang="en-US" altLang="ko-KR" sz="2600" dirty="0" smtClean="0"/>
          </a:p>
          <a:p>
            <a:pPr lvl="1">
              <a:lnSpc>
                <a:spcPct val="200000"/>
              </a:lnSpc>
            </a:pPr>
            <a:r>
              <a:rPr kumimoji="1" lang="ko-KR" altLang="en-US" sz="2600" dirty="0" smtClean="0"/>
              <a:t>전문병원 육성  </a:t>
            </a:r>
            <a:endParaRPr kumimoji="1" lang="en-US" altLang="ko-K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9363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smtClean="0"/>
              <a:t>[1]</a:t>
            </a:r>
            <a:r>
              <a:rPr kumimoji="1" lang="ko-KR" altLang="en-US" dirty="0" smtClean="0"/>
              <a:t> 일차의료강화 방안 </a:t>
            </a:r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ko-KR" altLang="en-US" dirty="0" smtClean="0"/>
              <a:t>만성질환관리 기능 강화 </a:t>
            </a:r>
            <a:endParaRPr kumimoji="1" lang="en-US" altLang="ko-KR" dirty="0" smtClean="0"/>
          </a:p>
          <a:p>
            <a:pPr lvl="1">
              <a:lnSpc>
                <a:spcPct val="150000"/>
              </a:lnSpc>
            </a:pPr>
            <a:r>
              <a:rPr kumimoji="1" lang="ko-KR" altLang="en-US" dirty="0" smtClean="0"/>
              <a:t>대상 </a:t>
            </a:r>
            <a:r>
              <a:rPr kumimoji="1" lang="en-US" altLang="ko-KR" dirty="0" smtClean="0"/>
              <a:t>:</a:t>
            </a:r>
            <a:r>
              <a:rPr kumimoji="1" lang="ko-KR" altLang="en-US" dirty="0" smtClean="0"/>
              <a:t> 고혈압</a:t>
            </a:r>
            <a:r>
              <a:rPr kumimoji="1" lang="en-US" altLang="ko-KR" dirty="0" smtClean="0"/>
              <a:t>,</a:t>
            </a:r>
            <a:r>
              <a:rPr kumimoji="1" lang="ko-KR" altLang="en-US" dirty="0" smtClean="0"/>
              <a:t> 당뇨병 </a:t>
            </a:r>
            <a:r>
              <a:rPr kumimoji="1" lang="ko-KR" altLang="en-US" dirty="0" smtClean="0">
                <a:sym typeface="Wingdings"/>
              </a:rPr>
              <a:t> 노인과 모든 만성질환으로 확대 </a:t>
            </a:r>
            <a:endParaRPr kumimoji="1" lang="en-US" altLang="ko-KR" dirty="0" smtClean="0"/>
          </a:p>
          <a:p>
            <a:pPr lvl="1">
              <a:lnSpc>
                <a:spcPct val="150000"/>
              </a:lnSpc>
            </a:pPr>
            <a:r>
              <a:rPr kumimoji="1" lang="ko-KR" altLang="en-US" dirty="0" smtClean="0"/>
              <a:t>급여 확대 </a:t>
            </a:r>
            <a:r>
              <a:rPr kumimoji="1" lang="en-US" altLang="ko-KR" dirty="0" smtClean="0"/>
              <a:t>:</a:t>
            </a:r>
            <a:r>
              <a:rPr kumimoji="1" lang="ko-KR" altLang="en-US" dirty="0" smtClean="0"/>
              <a:t> 초기평가</a:t>
            </a:r>
            <a:r>
              <a:rPr kumimoji="1" lang="en-US" altLang="ko-KR" dirty="0" smtClean="0"/>
              <a:t>,</a:t>
            </a:r>
            <a:r>
              <a:rPr kumimoji="1" lang="ko-KR" altLang="en-US" dirty="0" smtClean="0"/>
              <a:t> 교육상담</a:t>
            </a:r>
            <a:r>
              <a:rPr kumimoji="1" lang="en-US" altLang="ko-KR" dirty="0" smtClean="0"/>
              <a:t>,</a:t>
            </a:r>
            <a:r>
              <a:rPr kumimoji="1" lang="ko-KR" altLang="en-US" dirty="0" smtClean="0"/>
              <a:t>  환자관리 등 </a:t>
            </a:r>
            <a:endParaRPr kumimoji="1" lang="en-US" altLang="ko-KR" dirty="0" smtClean="0"/>
          </a:p>
          <a:p>
            <a:pPr>
              <a:lnSpc>
                <a:spcPct val="150000"/>
              </a:lnSpc>
            </a:pPr>
            <a:r>
              <a:rPr kumimoji="1" lang="ko-KR" altLang="en-US" dirty="0" smtClean="0"/>
              <a:t>예방서비스    </a:t>
            </a:r>
            <a:endParaRPr kumimoji="1" lang="en-US" altLang="ko-KR" dirty="0" smtClean="0"/>
          </a:p>
          <a:p>
            <a:pPr>
              <a:lnSpc>
                <a:spcPct val="150000"/>
              </a:lnSpc>
            </a:pPr>
            <a:r>
              <a:rPr kumimoji="1" lang="ko-KR" altLang="en-US" dirty="0" smtClean="0"/>
              <a:t>지역사회서비스 연계 </a:t>
            </a:r>
            <a:endParaRPr kumimoji="1" lang="en-US" altLang="ko-KR" dirty="0" smtClean="0"/>
          </a:p>
          <a:p>
            <a:pPr>
              <a:lnSpc>
                <a:spcPct val="150000"/>
              </a:lnSpc>
            </a:pPr>
            <a:r>
              <a:rPr kumimoji="1" lang="ko-KR" altLang="en-US" dirty="0" smtClean="0"/>
              <a:t>공동개원 일차의료기관 시범사업  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57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일차의료기관 </a:t>
            </a:r>
            <a:r>
              <a:rPr lang="mr-IN" altLang="ko-KR" smtClean="0"/>
              <a:t>–</a:t>
            </a:r>
            <a:r>
              <a:rPr lang="ko-KR" altLang="en-US" smtClean="0"/>
              <a:t> 대상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85617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2400" dirty="0" smtClean="0"/>
              <a:t>진료과 </a:t>
            </a:r>
            <a:r>
              <a:rPr lang="mr-IN" altLang="ko-KR" sz="2400" dirty="0" smtClean="0"/>
              <a:t>–</a:t>
            </a:r>
            <a:r>
              <a:rPr lang="ko-KR" altLang="en-US" sz="2400" dirty="0" smtClean="0"/>
              <a:t> </a:t>
            </a:r>
            <a:r>
              <a:rPr lang="ko-KR" altLang="en-US" sz="2400" dirty="0" smtClean="0">
                <a:solidFill>
                  <a:srgbClr val="C00000"/>
                </a:solidFill>
              </a:rPr>
              <a:t>진료과 제한 없지만</a:t>
            </a:r>
            <a:r>
              <a:rPr lang="en-US" altLang="ko-KR" sz="2400" dirty="0" smtClean="0">
                <a:solidFill>
                  <a:srgbClr val="C00000"/>
                </a:solidFill>
              </a:rPr>
              <a:t>,</a:t>
            </a:r>
            <a:r>
              <a:rPr lang="ko-KR" altLang="en-US" sz="2400" dirty="0" smtClean="0">
                <a:solidFill>
                  <a:srgbClr val="C00000"/>
                </a:solidFill>
              </a:rPr>
              <a:t> 입원병상이 없는 의원  </a:t>
            </a:r>
            <a:endParaRPr lang="en-US" altLang="ko-KR" sz="2400" dirty="0" smtClean="0">
              <a:solidFill>
                <a:srgbClr val="C00000"/>
              </a:solidFill>
            </a:endParaRPr>
          </a:p>
          <a:p>
            <a:pPr lvl="1">
              <a:lnSpc>
                <a:spcPct val="130000"/>
              </a:lnSpc>
            </a:pPr>
            <a:r>
              <a:rPr lang="ko-KR" altLang="en-US" sz="2000" dirty="0" smtClean="0"/>
              <a:t>높은 개원 전문의 비율을 고려하여 진료과 제한을 두지 않음</a:t>
            </a:r>
            <a:endParaRPr lang="en-US" altLang="ko-KR" sz="2000" dirty="0" smtClean="0"/>
          </a:p>
          <a:p>
            <a:pPr lvl="1">
              <a:lnSpc>
                <a:spcPct val="130000"/>
              </a:lnSpc>
            </a:pPr>
            <a:r>
              <a:rPr lang="ko-KR" altLang="en-US" sz="2000" spc="-150" dirty="0" smtClean="0"/>
              <a:t>만성질환을 진료하는 일차의료 관련 과목 전문의가 아닌 의사 다수 존재  </a:t>
            </a:r>
            <a:endParaRPr lang="en-US" altLang="ko-KR" sz="2000" spc="-150" dirty="0" smtClean="0"/>
          </a:p>
          <a:p>
            <a:pPr>
              <a:lnSpc>
                <a:spcPct val="130000"/>
              </a:lnSpc>
            </a:pPr>
            <a:r>
              <a:rPr lang="ko-KR" altLang="en-US" sz="2400" dirty="0" smtClean="0"/>
              <a:t>일차의료전담의 교육 </a:t>
            </a:r>
            <a:endParaRPr lang="en-US" altLang="ko-KR" sz="2400" dirty="0" smtClean="0"/>
          </a:p>
          <a:p>
            <a:pPr lvl="1">
              <a:lnSpc>
                <a:spcPct val="130000"/>
              </a:lnSpc>
            </a:pPr>
            <a:r>
              <a:rPr lang="ko-KR" altLang="en-US" sz="2000" dirty="0" smtClean="0"/>
              <a:t>일차의료 필수 역량정의 기반 교육과정 개발 </a:t>
            </a:r>
            <a:endParaRPr lang="en-US" altLang="ko-KR" sz="2000" dirty="0" smtClean="0"/>
          </a:p>
          <a:p>
            <a:pPr lvl="1">
              <a:lnSpc>
                <a:spcPct val="130000"/>
              </a:lnSpc>
            </a:pPr>
            <a:r>
              <a:rPr lang="ko-KR" altLang="en-US" sz="2000" dirty="0" smtClean="0"/>
              <a:t>방법 </a:t>
            </a:r>
            <a:r>
              <a:rPr lang="mr-IN" altLang="ko-KR" sz="2000" dirty="0" smtClean="0"/>
              <a:t>–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online, offline </a:t>
            </a:r>
            <a:r>
              <a:rPr lang="ko-KR" altLang="en-US" sz="2000" dirty="0" smtClean="0"/>
              <a:t>교육 중 선택 가능 </a:t>
            </a:r>
            <a:endParaRPr lang="en-US" altLang="ko-KR" sz="2000" dirty="0" smtClean="0"/>
          </a:p>
          <a:p>
            <a:pPr lvl="2">
              <a:lnSpc>
                <a:spcPct val="130000"/>
              </a:lnSpc>
            </a:pPr>
            <a:r>
              <a:rPr lang="ko-KR" altLang="en-US" sz="1400" dirty="0" smtClean="0"/>
              <a:t>전문과목간 기존 진료역량 차이 고려 </a:t>
            </a:r>
            <a:endParaRPr lang="en-US" altLang="ko-KR" sz="1400" dirty="0" smtClean="0"/>
          </a:p>
          <a:p>
            <a:pPr lvl="1">
              <a:lnSpc>
                <a:spcPct val="130000"/>
              </a:lnSpc>
            </a:pPr>
            <a:r>
              <a:rPr lang="ko-KR" altLang="en-US" sz="2000" dirty="0" smtClean="0"/>
              <a:t>이수 조건 </a:t>
            </a:r>
            <a:r>
              <a:rPr lang="mr-IN" altLang="ko-KR" sz="2000" dirty="0" smtClean="0"/>
              <a:t>–</a:t>
            </a:r>
            <a:r>
              <a:rPr lang="ko-KR" altLang="en-US" sz="2000" dirty="0" smtClean="0"/>
              <a:t> 수업과 시험  </a:t>
            </a:r>
            <a:endParaRPr lang="en-US" altLang="ko-KR" sz="2000" dirty="0" smtClean="0"/>
          </a:p>
          <a:p>
            <a:pPr lvl="1">
              <a:lnSpc>
                <a:spcPct val="130000"/>
              </a:lnSpc>
            </a:pPr>
            <a:r>
              <a:rPr lang="ko-KR" altLang="en-US" sz="2000" dirty="0"/>
              <a:t>만성질환관리사업 참여의 조건 </a:t>
            </a:r>
            <a:r>
              <a:rPr lang="mr-IN" altLang="ko-KR" sz="2000" dirty="0"/>
              <a:t>–</a:t>
            </a:r>
            <a:r>
              <a:rPr lang="ko-KR" altLang="en-US" sz="2000" dirty="0"/>
              <a:t> 유예기간 </a:t>
            </a:r>
            <a:r>
              <a:rPr lang="en-US" altLang="ko-KR" sz="2000" dirty="0"/>
              <a:t>:</a:t>
            </a:r>
            <a:r>
              <a:rPr lang="ko-KR" altLang="en-US" sz="2000" dirty="0"/>
              <a:t> 예</a:t>
            </a:r>
            <a:r>
              <a:rPr lang="en-US" altLang="ko-KR" sz="2000" dirty="0"/>
              <a:t>)</a:t>
            </a:r>
            <a:r>
              <a:rPr lang="ko-KR" altLang="en-US" sz="2000" dirty="0"/>
              <a:t> </a:t>
            </a:r>
            <a:r>
              <a:rPr lang="en-US" altLang="ko-KR" sz="2000" dirty="0"/>
              <a:t>6</a:t>
            </a:r>
            <a:r>
              <a:rPr lang="ko-KR" altLang="en-US" sz="2000" dirty="0"/>
              <a:t>개월 </a:t>
            </a:r>
            <a:endParaRPr lang="en-US" altLang="ko-KR" sz="2000" dirty="0"/>
          </a:p>
          <a:p>
            <a:pPr lvl="1">
              <a:lnSpc>
                <a:spcPct val="130000"/>
              </a:lnSpc>
            </a:pP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8334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spc="-150" dirty="0"/>
              <a:t>만성질환관리 </a:t>
            </a:r>
            <a:r>
              <a:rPr lang="ko-KR" altLang="en-US" sz="2800" spc="-150" dirty="0" smtClean="0"/>
              <a:t>강화 위한 급여확대 </a:t>
            </a:r>
            <a:r>
              <a:rPr lang="mr-IN" altLang="ko-KR" sz="2800" spc="-150" dirty="0" smtClean="0"/>
              <a:t>–</a:t>
            </a:r>
            <a:r>
              <a:rPr lang="ko-KR" altLang="en-US" sz="2800" spc="-150" dirty="0" smtClean="0"/>
              <a:t> </a:t>
            </a:r>
            <a:r>
              <a:rPr lang="ko-KR" altLang="en-US" sz="2800" spc="-150" dirty="0" err="1" smtClean="0"/>
              <a:t>환자별</a:t>
            </a:r>
            <a:r>
              <a:rPr lang="ko-KR" altLang="en-US" sz="2800" spc="-150" dirty="0" smtClean="0"/>
              <a:t> 진료비</a:t>
            </a:r>
            <a:r>
              <a:rPr lang="en-US" altLang="ko-KR" sz="2800" spc="-150" dirty="0" smtClean="0"/>
              <a:t>(</a:t>
            </a:r>
            <a:r>
              <a:rPr lang="ko-KR" altLang="en-US" sz="2800" spc="-150" dirty="0" smtClean="0"/>
              <a:t>안</a:t>
            </a:r>
            <a:r>
              <a:rPr lang="en-US" altLang="ko-KR" sz="2800" spc="-150" dirty="0" smtClean="0"/>
              <a:t>)</a:t>
            </a:r>
            <a:endParaRPr lang="ko-KR" altLang="en-US" sz="2800" spc="-15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2200" dirty="0" smtClean="0"/>
              <a:t>초기평가와 치료계획수립 </a:t>
            </a:r>
            <a:r>
              <a:rPr lang="en-US" altLang="ko-KR" sz="2200" dirty="0"/>
              <a:t>	</a:t>
            </a:r>
            <a:r>
              <a:rPr lang="en-US" altLang="ko-KR" sz="2200" dirty="0" smtClean="0"/>
              <a:t>		65,800/</a:t>
            </a:r>
            <a:r>
              <a:rPr lang="ko-KR" altLang="en-US" sz="2200" dirty="0" smtClean="0"/>
              <a:t>년 </a:t>
            </a:r>
            <a:r>
              <a:rPr lang="en-US" altLang="ko-KR" sz="2200" dirty="0" smtClean="0"/>
              <a:t>(</a:t>
            </a:r>
            <a:r>
              <a:rPr lang="en-US" altLang="ko-KR" sz="2200" dirty="0"/>
              <a:t>2</a:t>
            </a:r>
            <a:r>
              <a:rPr lang="ko-KR" altLang="en-US" sz="2200" dirty="0" smtClean="0"/>
              <a:t>회 진찰</a:t>
            </a:r>
            <a:r>
              <a:rPr lang="en-US" altLang="ko-KR" sz="2200" dirty="0" smtClean="0"/>
              <a:t>)</a:t>
            </a:r>
            <a:r>
              <a:rPr lang="ko-KR" altLang="en-US" sz="2200" dirty="0" smtClean="0"/>
              <a:t> </a:t>
            </a:r>
            <a:endParaRPr lang="en-US" altLang="ko-KR" sz="2200" dirty="0" smtClean="0"/>
          </a:p>
          <a:p>
            <a:pPr>
              <a:lnSpc>
                <a:spcPct val="120000"/>
              </a:lnSpc>
            </a:pPr>
            <a:r>
              <a:rPr lang="ko-KR" altLang="en-US" sz="2200" dirty="0" smtClean="0"/>
              <a:t>교육 및 상담료 </a:t>
            </a:r>
            <a:r>
              <a:rPr lang="en-US" altLang="ko-KR" sz="2200" dirty="0" smtClean="0"/>
              <a:t>(</a:t>
            </a:r>
            <a:r>
              <a:rPr lang="ko-KR" altLang="en-US" sz="2200" dirty="0" smtClean="0"/>
              <a:t>최대</a:t>
            </a:r>
            <a:r>
              <a:rPr lang="en-US" altLang="ko-KR" sz="2200" dirty="0" smtClean="0"/>
              <a:t>)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			8,700</a:t>
            </a:r>
            <a:r>
              <a:rPr lang="ko-KR" altLang="en-US" sz="2200" dirty="0" smtClean="0"/>
              <a:t>원 * </a:t>
            </a:r>
            <a:r>
              <a:rPr lang="en-US" altLang="ko-KR" sz="2200" dirty="0" smtClean="0"/>
              <a:t>4~8</a:t>
            </a:r>
            <a:r>
              <a:rPr lang="ko-KR" altLang="en-US" sz="2200" dirty="0" smtClean="0"/>
              <a:t>회</a:t>
            </a:r>
            <a:r>
              <a:rPr lang="en-US" altLang="ko-KR" sz="2200" dirty="0" smtClean="0"/>
              <a:t>/</a:t>
            </a:r>
            <a:r>
              <a:rPr lang="ko-KR" altLang="en-US" sz="2200" dirty="0" smtClean="0"/>
              <a:t>년 </a:t>
            </a:r>
            <a:endParaRPr lang="en-US" altLang="ko-KR" sz="2200" dirty="0" smtClean="0"/>
          </a:p>
          <a:p>
            <a:pPr lvl="1">
              <a:lnSpc>
                <a:spcPct val="120000"/>
              </a:lnSpc>
            </a:pPr>
            <a:r>
              <a:rPr lang="ko-KR" altLang="en-US" sz="2000" dirty="0" smtClean="0"/>
              <a:t>표준위험군 </a:t>
            </a:r>
            <a:r>
              <a:rPr lang="en-US" altLang="ko-KR" sz="2000" dirty="0" smtClean="0"/>
              <a:t>4</a:t>
            </a:r>
            <a:r>
              <a:rPr lang="ko-KR" altLang="en-US" sz="2000" dirty="0" smtClean="0"/>
              <a:t>회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고위험군 </a:t>
            </a:r>
            <a:r>
              <a:rPr lang="en-US" altLang="ko-KR" sz="2000" dirty="0" smtClean="0"/>
              <a:t>8</a:t>
            </a:r>
            <a:r>
              <a:rPr lang="ko-KR" altLang="en-US" sz="2000" dirty="0" smtClean="0"/>
              <a:t>회 </a:t>
            </a:r>
            <a:endParaRPr lang="en-US" altLang="ko-KR" sz="2000" dirty="0" smtClean="0"/>
          </a:p>
          <a:p>
            <a:pPr>
              <a:lnSpc>
                <a:spcPct val="120000"/>
              </a:lnSpc>
            </a:pPr>
            <a:r>
              <a:rPr lang="ko-KR" altLang="en-US" sz="2200" dirty="0" smtClean="0"/>
              <a:t>환자관리료 </a:t>
            </a:r>
            <a:r>
              <a:rPr lang="mr-IN" altLang="ko-KR" sz="2200" dirty="0" smtClean="0"/>
              <a:t>–</a:t>
            </a:r>
            <a:r>
              <a:rPr lang="ko-KR" altLang="en-US" sz="2200" dirty="0" smtClean="0"/>
              <a:t> 중증도에 따른 차등 </a:t>
            </a:r>
            <a:r>
              <a:rPr lang="en-US" altLang="ko-KR" sz="2200" dirty="0" smtClean="0"/>
              <a:t>		</a:t>
            </a:r>
            <a:r>
              <a:rPr lang="de-DE" altLang="ko-KR" sz="2200" dirty="0" smtClean="0"/>
              <a:t>13,5</a:t>
            </a:r>
            <a:r>
              <a:rPr lang="en-US" altLang="ko-KR" sz="2200" dirty="0" smtClean="0"/>
              <a:t>00~</a:t>
            </a:r>
            <a:r>
              <a:rPr lang="de-DE" altLang="ko-KR" sz="2200" dirty="0" smtClean="0"/>
              <a:t>16,</a:t>
            </a:r>
            <a:r>
              <a:rPr lang="en-US" altLang="ko-KR" sz="2200" dirty="0" smtClean="0"/>
              <a:t>400</a:t>
            </a:r>
            <a:r>
              <a:rPr lang="ko-KR" altLang="en-US" sz="2200" dirty="0" smtClean="0"/>
              <a:t>원</a:t>
            </a:r>
            <a:r>
              <a:rPr lang="en-US" altLang="ko-KR" sz="2200" dirty="0" smtClean="0"/>
              <a:t>/</a:t>
            </a:r>
            <a:r>
              <a:rPr lang="ko-KR" altLang="en-US" sz="2200" dirty="0" smtClean="0"/>
              <a:t>월 </a:t>
            </a:r>
            <a:r>
              <a:rPr lang="de-DE" altLang="ko-KR" sz="2200" dirty="0" smtClean="0"/>
              <a:t> </a:t>
            </a:r>
            <a:br>
              <a:rPr lang="de-DE" altLang="ko-KR" sz="2200" dirty="0" smtClean="0"/>
            </a:br>
            <a:r>
              <a:rPr lang="de-DE" altLang="ko-KR" sz="2200" dirty="0" smtClean="0"/>
              <a:t>					</a:t>
            </a:r>
            <a:r>
              <a:rPr lang="ko-KR" altLang="en-US" sz="2200" dirty="0" smtClean="0"/>
              <a:t>        </a:t>
            </a:r>
            <a:r>
              <a:rPr lang="en-US" altLang="ko-KR" sz="2200" dirty="0" smtClean="0"/>
              <a:t>=</a:t>
            </a:r>
            <a:r>
              <a:rPr lang="ko-KR" altLang="en-US" sz="2200" dirty="0" smtClean="0"/>
              <a:t> </a:t>
            </a:r>
            <a:r>
              <a:rPr lang="de-DE" altLang="ko-KR" sz="2200" dirty="0"/>
              <a:t> </a:t>
            </a:r>
            <a:r>
              <a:rPr lang="de-DE" altLang="ko-KR" sz="2200" dirty="0" smtClean="0"/>
              <a:t>162,</a:t>
            </a:r>
            <a:r>
              <a:rPr lang="en-US" altLang="ko-KR" sz="2200" dirty="0" smtClean="0"/>
              <a:t>000~</a:t>
            </a:r>
            <a:r>
              <a:rPr lang="de-DE" altLang="ko-KR" sz="2200" dirty="0" smtClean="0"/>
              <a:t>19</a:t>
            </a:r>
            <a:r>
              <a:rPr lang="en-US" altLang="ko-KR" sz="2200" dirty="0" smtClean="0"/>
              <a:t>7</a:t>
            </a:r>
            <a:r>
              <a:rPr lang="de-DE" altLang="ko-KR" sz="2200" dirty="0" smtClean="0"/>
              <a:t>,</a:t>
            </a:r>
            <a:r>
              <a:rPr lang="en-US" altLang="ko-KR" sz="2200" dirty="0" smtClean="0"/>
              <a:t>000</a:t>
            </a:r>
            <a:r>
              <a:rPr lang="ko-KR" altLang="en-US" sz="2200" dirty="0" smtClean="0"/>
              <a:t>원</a:t>
            </a:r>
            <a:r>
              <a:rPr lang="en-US" altLang="ko-KR" sz="2200" dirty="0" smtClean="0"/>
              <a:t>/</a:t>
            </a:r>
            <a:r>
              <a:rPr lang="ko-KR" altLang="en-US" sz="2200" dirty="0" smtClean="0"/>
              <a:t>년</a:t>
            </a:r>
            <a:endParaRPr lang="en-US" altLang="ko-KR" sz="2200" dirty="0" smtClean="0"/>
          </a:p>
          <a:p>
            <a:pPr lvl="1">
              <a:lnSpc>
                <a:spcPct val="120000"/>
              </a:lnSpc>
            </a:pPr>
            <a:r>
              <a:rPr lang="ko-KR" altLang="en-US" sz="2000" dirty="0" smtClean="0"/>
              <a:t>환자사례관리 </a:t>
            </a:r>
            <a:r>
              <a:rPr lang="en-US" altLang="ko-KR" sz="2000" dirty="0" smtClean="0"/>
              <a:t>(</a:t>
            </a:r>
            <a:r>
              <a:rPr lang="ko-KR" altLang="en-US" sz="2000" dirty="0"/>
              <a:t>비대면서비스 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recall </a:t>
            </a:r>
            <a:r>
              <a:rPr lang="ko-KR" altLang="en-US" sz="2000" dirty="0" smtClean="0"/>
              <a:t>서비스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이메일 상담 등</a:t>
            </a:r>
          </a:p>
          <a:p>
            <a:pPr lvl="1">
              <a:lnSpc>
                <a:spcPct val="120000"/>
              </a:lnSpc>
            </a:pPr>
            <a:r>
              <a:rPr lang="ko-KR" altLang="en-US" sz="2000" dirty="0" smtClean="0"/>
              <a:t>의료서비스의 조정 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 퇴원환자와 응급실 방문환자 추구관리 등</a:t>
            </a:r>
            <a:endParaRPr lang="en-US" altLang="ko-KR" sz="2000" dirty="0" smtClean="0"/>
          </a:p>
          <a:p>
            <a:pPr>
              <a:lnSpc>
                <a:spcPct val="120000"/>
              </a:lnSpc>
            </a:pPr>
            <a:r>
              <a:rPr lang="ko-KR" altLang="en-US" sz="2200" dirty="0" smtClean="0"/>
              <a:t>추가 진료비 총액 </a:t>
            </a:r>
            <a:r>
              <a:rPr lang="mr-IN" altLang="ko-KR" sz="2200" dirty="0" smtClean="0"/>
              <a:t>–</a:t>
            </a:r>
            <a:r>
              <a:rPr lang="ko-KR" altLang="en-US" sz="2200" dirty="0" smtClean="0"/>
              <a:t> </a:t>
            </a:r>
            <a:r>
              <a:rPr lang="is-IS" altLang="ko-KR" sz="2200" dirty="0" smtClean="0">
                <a:solidFill>
                  <a:srgbClr val="C00000"/>
                </a:solidFill>
              </a:rPr>
              <a:t>26</a:t>
            </a:r>
            <a:r>
              <a:rPr lang="en-US" altLang="ko-KR" sz="2200" dirty="0" smtClean="0">
                <a:solidFill>
                  <a:srgbClr val="C00000"/>
                </a:solidFill>
              </a:rPr>
              <a:t>3</a:t>
            </a:r>
            <a:r>
              <a:rPr lang="is-IS" altLang="ko-KR" sz="2200" dirty="0" smtClean="0">
                <a:solidFill>
                  <a:srgbClr val="C00000"/>
                </a:solidFill>
              </a:rPr>
              <a:t>,</a:t>
            </a:r>
            <a:r>
              <a:rPr lang="en-US" altLang="ko-KR" sz="2200" dirty="0" smtClean="0">
                <a:solidFill>
                  <a:srgbClr val="C00000"/>
                </a:solidFill>
              </a:rPr>
              <a:t>000</a:t>
            </a:r>
            <a:r>
              <a:rPr lang="is-IS" altLang="ko-KR" sz="2200" dirty="0" smtClean="0">
                <a:solidFill>
                  <a:srgbClr val="C00000"/>
                </a:solidFill>
              </a:rPr>
              <a:t> </a:t>
            </a:r>
            <a:r>
              <a:rPr lang="en-US" altLang="ko-KR" sz="2200" dirty="0" smtClean="0">
                <a:solidFill>
                  <a:srgbClr val="C00000"/>
                </a:solidFill>
              </a:rPr>
              <a:t>~</a:t>
            </a:r>
            <a:r>
              <a:rPr lang="is-IS" altLang="ko-KR" sz="2200" dirty="0" smtClean="0">
                <a:solidFill>
                  <a:srgbClr val="C00000"/>
                </a:solidFill>
              </a:rPr>
              <a:t> 33</a:t>
            </a:r>
            <a:r>
              <a:rPr lang="en-US" altLang="ko-KR" sz="2200" dirty="0" smtClean="0">
                <a:solidFill>
                  <a:srgbClr val="C00000"/>
                </a:solidFill>
              </a:rPr>
              <a:t>2</a:t>
            </a:r>
            <a:r>
              <a:rPr lang="is-IS" altLang="ko-KR" sz="2200" dirty="0" smtClean="0">
                <a:solidFill>
                  <a:srgbClr val="C00000"/>
                </a:solidFill>
              </a:rPr>
              <a:t>,</a:t>
            </a:r>
            <a:r>
              <a:rPr lang="en-US" altLang="ko-KR" sz="2200" dirty="0" smtClean="0">
                <a:solidFill>
                  <a:srgbClr val="C00000"/>
                </a:solidFill>
              </a:rPr>
              <a:t>000</a:t>
            </a:r>
            <a:r>
              <a:rPr lang="is-IS" altLang="ko-KR" sz="2200" dirty="0" smtClean="0">
                <a:solidFill>
                  <a:srgbClr val="C00000"/>
                </a:solidFill>
              </a:rPr>
              <a:t> </a:t>
            </a:r>
            <a:r>
              <a:rPr lang="en-US" altLang="ko-KR" sz="2200" dirty="0" smtClean="0">
                <a:solidFill>
                  <a:srgbClr val="C00000"/>
                </a:solidFill>
              </a:rPr>
              <a:t>/</a:t>
            </a:r>
            <a:r>
              <a:rPr lang="ko-KR" altLang="en-US" sz="2200" dirty="0" smtClean="0">
                <a:solidFill>
                  <a:srgbClr val="C00000"/>
                </a:solidFill>
              </a:rPr>
              <a:t>명</a:t>
            </a:r>
            <a:r>
              <a:rPr lang="en-US" altLang="ko-KR" sz="2200" baseline="30000" dirty="0" smtClean="0">
                <a:solidFill>
                  <a:srgbClr val="C00000"/>
                </a:solidFill>
              </a:rPr>
              <a:t>.</a:t>
            </a:r>
            <a:r>
              <a:rPr lang="ko-KR" altLang="en-US" sz="2200" dirty="0" smtClean="0">
                <a:solidFill>
                  <a:srgbClr val="C00000"/>
                </a:solidFill>
              </a:rPr>
              <a:t>년</a:t>
            </a:r>
            <a:endParaRPr lang="en-US" altLang="ko-KR" sz="2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재정적 보상</a:t>
            </a:r>
            <a:r>
              <a:rPr lang="en-US" altLang="ko-KR" dirty="0" smtClean="0"/>
              <a:t>(</a:t>
            </a:r>
            <a:r>
              <a:rPr lang="ko-KR" altLang="en-US" dirty="0" smtClean="0"/>
              <a:t>안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mr-IN" altLang="ko-KR" dirty="0" smtClean="0"/>
              <a:t>–</a:t>
            </a:r>
            <a:r>
              <a:rPr lang="ko-KR" altLang="en-US" dirty="0" smtClean="0"/>
              <a:t> 중기 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rgbClr val="C00000"/>
                </a:solidFill>
              </a:rPr>
              <a:t>의료 질가산 </a:t>
            </a:r>
            <a:r>
              <a:rPr lang="mr-IN" altLang="ko-KR" sz="2400" dirty="0" smtClean="0"/>
              <a:t>–</a:t>
            </a:r>
            <a:r>
              <a:rPr lang="ko-KR" altLang="en-US" sz="2400" dirty="0" smtClean="0"/>
              <a:t> 소수의 질지표에 기반한 가산 </a:t>
            </a:r>
            <a:endParaRPr lang="en-US" altLang="ko-KR" sz="2400" dirty="0" smtClean="0"/>
          </a:p>
          <a:p>
            <a:pPr lvl="1">
              <a:lnSpc>
                <a:spcPct val="150000"/>
              </a:lnSpc>
            </a:pPr>
            <a:r>
              <a:rPr lang="ko-KR" altLang="en-US" sz="2000" dirty="0" smtClean="0"/>
              <a:t>과정 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입원률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응급실 방문률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진료지속성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진료지침 준수율</a:t>
            </a:r>
            <a:endParaRPr lang="en-US" altLang="ko-KR" sz="2000" dirty="0" smtClean="0"/>
          </a:p>
          <a:p>
            <a:pPr lvl="1">
              <a:lnSpc>
                <a:spcPct val="150000"/>
              </a:lnSpc>
            </a:pPr>
            <a:r>
              <a:rPr lang="ko-KR" altLang="en-US" sz="2000" dirty="0" smtClean="0"/>
              <a:t>결과 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혈압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혈당 조절률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환자경험</a:t>
            </a:r>
            <a:endParaRPr lang="en-US" altLang="ko-KR" sz="2000" dirty="0" smtClean="0"/>
          </a:p>
          <a:p>
            <a:pPr lvl="1">
              <a:lnSpc>
                <a:spcPct val="150000"/>
              </a:lnSpc>
            </a:pPr>
            <a:r>
              <a:rPr lang="ko-KR" altLang="en-US" sz="2000" dirty="0" smtClean="0"/>
              <a:t>사전 보상 방안 </a:t>
            </a:r>
            <a:r>
              <a:rPr lang="en-US" altLang="ko-KR" sz="2000" dirty="0" smtClean="0"/>
              <a:t>vs.</a:t>
            </a:r>
            <a:r>
              <a:rPr lang="ko-KR" altLang="en-US" sz="2000" dirty="0" smtClean="0"/>
              <a:t>사후 보상 방안 </a:t>
            </a:r>
            <a:endParaRPr lang="en-US" altLang="ko-KR" sz="2000" dirty="0" smtClean="0"/>
          </a:p>
          <a:p>
            <a:pPr lvl="2">
              <a:lnSpc>
                <a:spcPct val="150000"/>
              </a:lnSpc>
            </a:pPr>
            <a:r>
              <a:rPr lang="ko-KR" altLang="en-US" sz="1400" dirty="0" smtClean="0"/>
              <a:t>행동경제학</a:t>
            </a:r>
            <a:r>
              <a:rPr lang="en-US" altLang="ko-KR" sz="1400" dirty="0" smtClean="0"/>
              <a:t>: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loss aversion </a:t>
            </a:r>
          </a:p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rgbClr val="C00000"/>
                </a:solidFill>
              </a:rPr>
              <a:t>진료정보교류 가산</a:t>
            </a:r>
            <a:endParaRPr lang="en-US" altLang="ko-KR" sz="2400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 smtClean="0"/>
              <a:t>정확한 진단과 치료를 보장하고 중복투약과 검사 감소 </a:t>
            </a:r>
            <a:endParaRPr lang="en-US" altLang="ko-KR" sz="2000" dirty="0" smtClean="0"/>
          </a:p>
          <a:p>
            <a:pPr lvl="1">
              <a:lnSpc>
                <a:spcPct val="150000"/>
              </a:lnSpc>
            </a:pPr>
            <a:r>
              <a:rPr lang="ko-KR" altLang="en-US" sz="2000" dirty="0" smtClean="0"/>
              <a:t>기능 기반 전자의무기록 인증 프로그램 </a:t>
            </a:r>
            <a:r>
              <a:rPr lang="mr-IN" altLang="ko-KR" sz="2000" dirty="0" smtClean="0"/>
              <a:t>–</a:t>
            </a:r>
            <a:r>
              <a:rPr lang="ko-KR" altLang="en-US" sz="2000" dirty="0" smtClean="0"/>
              <a:t> 예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Meaningful Use 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 smtClean="0"/>
              <a:t>월정액 사용료 보상 </a:t>
            </a:r>
            <a:r>
              <a:rPr lang="mr-IN" altLang="ko-KR" sz="2000" dirty="0" smtClean="0"/>
              <a:t>–</a:t>
            </a:r>
            <a:r>
              <a:rPr lang="ko-KR" altLang="en-US" sz="2000" dirty="0" smtClean="0"/>
              <a:t> 대부분 리스 방식 전자의무기록 사용 </a:t>
            </a:r>
            <a:endParaRPr lang="en-US" altLang="ko-KR" sz="2000" dirty="0" smtClean="0"/>
          </a:p>
          <a:p>
            <a:pPr lvl="2">
              <a:lnSpc>
                <a:spcPct val="150000"/>
              </a:lnSpc>
            </a:pPr>
            <a:r>
              <a:rPr lang="ko-KR" altLang="en-US" sz="1400" dirty="0" smtClean="0"/>
              <a:t>소수의 전자의무기록 업체가 높은 시장점유율  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xmlns="" val="11262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 smtClean="0"/>
              <a:t>관계 </a:t>
            </a:r>
            <a:r>
              <a:rPr kumimoji="1" lang="mr-IN" altLang="ko-KR" dirty="0" smtClean="0"/>
              <a:t>–</a:t>
            </a:r>
            <a:r>
              <a:rPr kumimoji="1" lang="ko-KR" altLang="en-US" dirty="0" smtClean="0"/>
              <a:t> 권고문 </a:t>
            </a:r>
            <a:r>
              <a:rPr kumimoji="1" lang="en-US" altLang="ko-KR" dirty="0" smtClean="0"/>
              <a:t>vs. </a:t>
            </a:r>
            <a:r>
              <a:rPr kumimoji="1" lang="ko-KR" altLang="en-US" dirty="0" smtClean="0"/>
              <a:t>정책제안 </a:t>
            </a:r>
            <a:endParaRPr kumimoji="1"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901511975"/>
              </p:ext>
            </p:extLst>
          </p:nvPr>
        </p:nvGraphicFramePr>
        <p:xfrm>
          <a:off x="457200" y="1500188"/>
          <a:ext cx="8229600" cy="4656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위쪽 화살표[U] 4"/>
          <p:cNvSpPr/>
          <p:nvPr/>
        </p:nvSpPr>
        <p:spPr>
          <a:xfrm>
            <a:off x="5508104" y="1484784"/>
            <a:ext cx="1296144" cy="1368152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상세</a:t>
            </a:r>
            <a:endParaRPr kumimoji="1" lang="ko-KR" altLang="en-US"/>
          </a:p>
        </p:txBody>
      </p:sp>
      <p:sp>
        <p:nvSpPr>
          <p:cNvPr id="7" name="아래쪽 화살표[D] 6"/>
          <p:cNvSpPr/>
          <p:nvPr/>
        </p:nvSpPr>
        <p:spPr>
          <a:xfrm>
            <a:off x="5508104" y="4293096"/>
            <a:ext cx="1296144" cy="136815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mtClean="0"/>
              <a:t>간략</a:t>
            </a: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104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재정적 보상</a:t>
            </a:r>
            <a:r>
              <a:rPr lang="en-US" altLang="ko-KR" dirty="0" smtClean="0"/>
              <a:t>(</a:t>
            </a:r>
            <a:r>
              <a:rPr lang="ko-KR" altLang="en-US" dirty="0" smtClean="0"/>
              <a:t>안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mr-IN" altLang="ko-KR" dirty="0" smtClean="0"/>
              <a:t>–</a:t>
            </a:r>
            <a:r>
              <a:rPr lang="ko-KR" altLang="en-US" dirty="0" smtClean="0"/>
              <a:t> 장기 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C00000"/>
                </a:solidFill>
              </a:rPr>
              <a:t>의료비 절감액 공유 </a:t>
            </a:r>
            <a:endParaRPr lang="en-US" altLang="ko-KR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환자 중증도를 보정한 예측진료비 산출 </a:t>
            </a:r>
            <a:endParaRPr lang="en-US" altLang="ko-KR" dirty="0" smtClean="0"/>
          </a:p>
          <a:p>
            <a:pPr lvl="2">
              <a:lnSpc>
                <a:spcPct val="150000"/>
              </a:lnSpc>
            </a:pPr>
            <a:r>
              <a:rPr lang="en-US" altLang="ko-KR" dirty="0" smtClean="0"/>
              <a:t>HCC :</a:t>
            </a:r>
            <a:r>
              <a:rPr lang="ko-KR" altLang="en-US" dirty="0" smtClean="0"/>
              <a:t> 연령</a:t>
            </a:r>
            <a:r>
              <a:rPr lang="en-US" altLang="ko-KR" dirty="0" smtClean="0"/>
              <a:t>,</a:t>
            </a:r>
            <a:r>
              <a:rPr lang="ko-KR" altLang="en-US" dirty="0" smtClean="0"/>
              <a:t> 성</a:t>
            </a:r>
            <a:r>
              <a:rPr lang="en-US" altLang="ko-KR" dirty="0" smtClean="0"/>
              <a:t>,</a:t>
            </a:r>
            <a:r>
              <a:rPr lang="ko-KR" altLang="en-US" dirty="0" smtClean="0"/>
              <a:t> 동반질환 </a:t>
            </a:r>
            <a:endParaRPr lang="en-US" altLang="ko-KR" dirty="0" smtClean="0"/>
          </a:p>
          <a:p>
            <a:pPr lvl="2">
              <a:lnSpc>
                <a:spcPct val="150000"/>
              </a:lnSpc>
            </a:pPr>
            <a:r>
              <a:rPr lang="ko-KR" altLang="en-US" dirty="0" smtClean="0"/>
              <a:t>각 의료기관의 과거  진료비를 함께 반영 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환자 실제 진료비와 차액을 공유 </a:t>
            </a:r>
            <a:endParaRPr lang="en-US" altLang="ko-KR" dirty="0" smtClean="0"/>
          </a:p>
          <a:p>
            <a:pPr lvl="2">
              <a:lnSpc>
                <a:spcPct val="150000"/>
              </a:lnSpc>
            </a:pPr>
            <a:r>
              <a:rPr lang="en-US" altLang="ko-KR" dirty="0" smtClean="0"/>
              <a:t>1</a:t>
            </a:r>
            <a:r>
              <a:rPr lang="ko-KR" altLang="en-US" dirty="0" smtClean="0"/>
              <a:t>단계</a:t>
            </a:r>
            <a:r>
              <a:rPr lang="en-US" altLang="ko-KR" dirty="0" smtClean="0"/>
              <a:t>:</a:t>
            </a:r>
            <a:r>
              <a:rPr lang="ko-KR" altLang="en-US" dirty="0" smtClean="0"/>
              <a:t> 이익만 공유 </a:t>
            </a:r>
            <a:r>
              <a:rPr lang="ko-KR" altLang="en-US" dirty="0" smtClean="0">
                <a:sym typeface="Wingdings"/>
              </a:rPr>
              <a:t> </a:t>
            </a:r>
            <a:r>
              <a:rPr lang="en-US" altLang="ko-KR" dirty="0" smtClean="0">
                <a:sym typeface="Wingdings"/>
              </a:rPr>
              <a:t>2</a:t>
            </a:r>
            <a:r>
              <a:rPr lang="ko-KR" altLang="en-US" dirty="0" smtClean="0">
                <a:sym typeface="Wingdings"/>
              </a:rPr>
              <a:t>단계</a:t>
            </a:r>
            <a:r>
              <a:rPr lang="en-US" altLang="ko-KR" dirty="0" smtClean="0">
                <a:sym typeface="Wingdings"/>
              </a:rPr>
              <a:t>:</a:t>
            </a:r>
            <a:r>
              <a:rPr lang="ko-KR" altLang="en-US" dirty="0" smtClean="0">
                <a:sym typeface="Wingdings"/>
              </a:rPr>
              <a:t> </a:t>
            </a:r>
            <a:r>
              <a:rPr lang="ko-KR" altLang="en-US" dirty="0" smtClean="0"/>
              <a:t>이익과 손실을 모두 공유   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의료질 점수 일정 수준 이상인 경우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C00000"/>
                </a:solidFill>
              </a:rPr>
              <a:t>진료비 선불 방식 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선불 </a:t>
            </a:r>
            <a:r>
              <a:rPr lang="mr-IN" altLang="ko-KR" dirty="0" smtClean="0"/>
              <a:t>–</a:t>
            </a:r>
            <a:r>
              <a:rPr lang="ko-KR" altLang="en-US" dirty="0" smtClean="0"/>
              <a:t> 고정비에 해당하는 금액을 연초에 정액보상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후불 </a:t>
            </a:r>
            <a:r>
              <a:rPr lang="mr-IN" altLang="ko-KR" dirty="0" smtClean="0"/>
              <a:t>–</a:t>
            </a:r>
            <a:r>
              <a:rPr lang="ko-KR" altLang="en-US" dirty="0" smtClean="0"/>
              <a:t> 행위별수가 </a:t>
            </a:r>
            <a:r>
              <a:rPr lang="en-US" altLang="ko-KR" dirty="0" smtClean="0"/>
              <a:t>:</a:t>
            </a:r>
            <a:r>
              <a:rPr lang="ko-KR" altLang="en-US" dirty="0" smtClean="0"/>
              <a:t> 변동비에 해당하는 부분 후불 보상  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endParaRPr lang="en-US" altLang="ko-KR" dirty="0" smtClean="0"/>
          </a:p>
          <a:p>
            <a:pPr lvl="1"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250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/>
              <a:t>지역사회 중심 통합 일차의료체계 </a:t>
            </a:r>
            <a:r>
              <a:rPr lang="en-US" altLang="ko-KR" smtClean="0"/>
              <a:t>-</a:t>
            </a:r>
            <a:r>
              <a:rPr lang="ko-KR" altLang="en-US" smtClean="0"/>
              <a:t> 고위험군 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2"/>
          </p:nvPr>
        </p:nvSpPr>
        <p:spPr>
          <a:xfrm>
            <a:off x="4632198" y="1628800"/>
            <a:ext cx="4188274" cy="4727550"/>
          </a:xfrm>
        </p:spPr>
        <p:txBody>
          <a:bodyPr>
            <a:noAutofit/>
          </a:bodyPr>
          <a:lstStyle/>
          <a:p>
            <a:r>
              <a:rPr lang="ko-KR" altLang="en-US" sz="1800" dirty="0" smtClean="0"/>
              <a:t>발견 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체계적인 스크리닝 </a:t>
            </a:r>
            <a:endParaRPr lang="en-US" altLang="ko-KR" sz="1800" dirty="0" smtClean="0"/>
          </a:p>
          <a:p>
            <a:r>
              <a:rPr lang="ko-KR" altLang="en-US" sz="1800" dirty="0" smtClean="0"/>
              <a:t>환자관리</a:t>
            </a:r>
            <a:endParaRPr lang="en-US" altLang="ko-KR" sz="1800" dirty="0" smtClean="0"/>
          </a:p>
          <a:p>
            <a:pPr lvl="1"/>
            <a:r>
              <a:rPr lang="en-US" altLang="ko-KR" sz="1800" dirty="0" smtClean="0"/>
              <a:t>24</a:t>
            </a:r>
            <a:r>
              <a:rPr lang="ko-KR" altLang="en-US" sz="1800" dirty="0" smtClean="0"/>
              <a:t>시간 환자관리서비스 접근성 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서비스 연계와 조정 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다학제팀 기반 환자관리 </a:t>
            </a:r>
            <a:endParaRPr lang="en-US" altLang="ko-KR" sz="1800" dirty="0" smtClean="0"/>
          </a:p>
          <a:p>
            <a:pPr lvl="2"/>
            <a:r>
              <a:rPr lang="ko-KR" altLang="en-US" sz="1100" dirty="0" smtClean="0"/>
              <a:t>질병관리</a:t>
            </a:r>
            <a:r>
              <a:rPr lang="en-US" altLang="ko-KR" sz="1100" dirty="0" smtClean="0"/>
              <a:t>,</a:t>
            </a:r>
            <a:r>
              <a:rPr lang="ko-KR" altLang="en-US" sz="1100" dirty="0" smtClean="0"/>
              <a:t> 정신건강</a:t>
            </a:r>
            <a:r>
              <a:rPr lang="en-US" altLang="ko-KR" sz="1100" dirty="0" smtClean="0"/>
              <a:t>,</a:t>
            </a:r>
            <a:r>
              <a:rPr lang="ko-KR" altLang="en-US" sz="1100" dirty="0" smtClean="0"/>
              <a:t> 투약 등 </a:t>
            </a:r>
            <a:endParaRPr lang="en-US" altLang="ko-KR" sz="1100" dirty="0" smtClean="0"/>
          </a:p>
          <a:p>
            <a:pPr lvl="1"/>
            <a:r>
              <a:rPr lang="ko-KR" altLang="en-US" sz="1800" dirty="0" smtClean="0"/>
              <a:t>건강관리능력 향상  </a:t>
            </a:r>
            <a:endParaRPr lang="en-US" altLang="ko-KR" sz="1800" dirty="0" smtClean="0"/>
          </a:p>
          <a:p>
            <a:r>
              <a:rPr lang="ko-KR" altLang="en-US" sz="1800" dirty="0" smtClean="0"/>
              <a:t>보건복지서비스 연계 </a:t>
            </a:r>
            <a:endParaRPr lang="en-US" altLang="ko-KR" sz="1800" dirty="0" smtClean="0"/>
          </a:p>
          <a:p>
            <a:pPr lvl="1"/>
            <a:r>
              <a:rPr lang="ko-KR" altLang="en-US" sz="1600" dirty="0" smtClean="0"/>
              <a:t>일차의료</a:t>
            </a:r>
            <a:endParaRPr lang="en-US" altLang="ko-KR" sz="1600" dirty="0"/>
          </a:p>
          <a:p>
            <a:pPr lvl="1"/>
            <a:r>
              <a:rPr lang="ko-KR" altLang="en-US" sz="1600" dirty="0" smtClean="0"/>
              <a:t>응급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입원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장기요양  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복지서비스 연계 </a:t>
            </a:r>
            <a:endParaRPr lang="en-US" altLang="ko-KR" sz="1600" dirty="0" smtClean="0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1577852" y="2891557"/>
            <a:ext cx="1523559" cy="761779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755650">
              <a:spcAft>
                <a:spcPct val="35000"/>
              </a:spcAft>
            </a:pPr>
            <a:r>
              <a:rPr lang="ko-KR" altLang="en-US" sz="2000" dirty="0" smtClean="0">
                <a:solidFill>
                  <a:srgbClr val="FFFFFF"/>
                </a:solidFill>
              </a:rPr>
              <a:t>보건소</a:t>
            </a:r>
            <a:endParaRPr lang="ko-KR" altLang="en-US" sz="2000" dirty="0">
              <a:solidFill>
                <a:srgbClr val="FFFFFF"/>
              </a:solidFill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835298" y="3964928"/>
            <a:ext cx="266622" cy="793878"/>
            <a:chOff x="2516553" y="2071623"/>
            <a:chExt cx="266622" cy="793878"/>
          </a:xfrm>
        </p:grpSpPr>
        <p:sp>
          <p:nvSpPr>
            <p:cNvPr id="28" name="왼쪽/오른쪽 화살표[L] 27"/>
            <p:cNvSpPr/>
            <p:nvPr/>
          </p:nvSpPr>
          <p:spPr>
            <a:xfrm rot="3600000">
              <a:off x="2252925" y="2335251"/>
              <a:ext cx="793878" cy="266622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왼쪽/오른쪽 화살표[L] 6"/>
            <p:cNvSpPr/>
            <p:nvPr/>
          </p:nvSpPr>
          <p:spPr>
            <a:xfrm rot="3600000">
              <a:off x="2332912" y="2388575"/>
              <a:ext cx="633904" cy="159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100" kern="1200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2835806" y="5070397"/>
            <a:ext cx="1523559" cy="761779"/>
            <a:chOff x="2517061" y="3177092"/>
            <a:chExt cx="1523559" cy="761779"/>
          </a:xfrm>
        </p:grpSpPr>
        <p:sp>
          <p:nvSpPr>
            <p:cNvPr id="26" name="모서리가 둥근 직사각형 25"/>
            <p:cNvSpPr/>
            <p:nvPr/>
          </p:nvSpPr>
          <p:spPr>
            <a:xfrm>
              <a:off x="2517061" y="3177092"/>
              <a:ext cx="1523559" cy="76177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5319050"/>
                <a:satOff val="-230"/>
                <a:lumOff val="-10491"/>
                <a:alphaOff val="0"/>
              </a:schemeClr>
            </a:fillRef>
            <a:effectRef idx="2">
              <a:schemeClr val="accent5">
                <a:hueOff val="5319050"/>
                <a:satOff val="-230"/>
                <a:lumOff val="-1049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모서리가 둥근 직사각형 8"/>
            <p:cNvSpPr/>
            <p:nvPr/>
          </p:nvSpPr>
          <p:spPr>
            <a:xfrm>
              <a:off x="2539373" y="3199404"/>
              <a:ext cx="1478935" cy="717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700" kern="1200" dirty="0" smtClean="0"/>
                <a:t>복지서비스</a:t>
              </a:r>
              <a:endParaRPr lang="ko-KR" altLang="en-US" sz="1700" kern="1200" dirty="0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942693" y="5317975"/>
            <a:ext cx="793878" cy="266622"/>
            <a:chOff x="1623948" y="3424670"/>
            <a:chExt cx="793878" cy="266622"/>
          </a:xfrm>
        </p:grpSpPr>
        <p:sp>
          <p:nvSpPr>
            <p:cNvPr id="24" name="왼쪽/오른쪽 화살표[L] 23"/>
            <p:cNvSpPr/>
            <p:nvPr/>
          </p:nvSpPr>
          <p:spPr>
            <a:xfrm rot="10800000">
              <a:off x="1623948" y="3424670"/>
              <a:ext cx="793878" cy="266622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5319050"/>
                <a:satOff val="-230"/>
                <a:lumOff val="-10491"/>
                <a:alphaOff val="0"/>
              </a:schemeClr>
            </a:fillRef>
            <a:effectRef idx="2">
              <a:schemeClr val="accent5">
                <a:hueOff val="5319050"/>
                <a:satOff val="-230"/>
                <a:lumOff val="-1049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왼쪽/오른쪽 화살표[L] 10"/>
            <p:cNvSpPr/>
            <p:nvPr/>
          </p:nvSpPr>
          <p:spPr>
            <a:xfrm rot="21600000">
              <a:off x="1703935" y="3477994"/>
              <a:ext cx="633904" cy="159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100" kern="1200"/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319898" y="5070397"/>
            <a:ext cx="1523559" cy="761779"/>
            <a:chOff x="1153" y="3177092"/>
            <a:chExt cx="1523559" cy="761779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1153" y="3177092"/>
              <a:ext cx="1523559" cy="76177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0638099"/>
                <a:satOff val="-460"/>
                <a:lumOff val="-20981"/>
                <a:alphaOff val="0"/>
              </a:schemeClr>
            </a:fillRef>
            <a:effectRef idx="2">
              <a:schemeClr val="accent5">
                <a:hueOff val="10638099"/>
                <a:satOff val="-460"/>
                <a:lumOff val="-209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모서리가 둥근 직사각형 12"/>
            <p:cNvSpPr/>
            <p:nvPr/>
          </p:nvSpPr>
          <p:spPr>
            <a:xfrm>
              <a:off x="23465" y="3199404"/>
              <a:ext cx="1478935" cy="717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700" dirty="0" smtClean="0"/>
                <a:t>건강</a:t>
              </a:r>
              <a:r>
                <a:rPr lang="ko-KR" altLang="en-US" sz="1700" kern="1200" dirty="0" smtClean="0"/>
                <a:t>서비스</a:t>
              </a:r>
              <a:endParaRPr lang="ko-KR" altLang="en-US" sz="1700" kern="1200" dirty="0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1577344" y="3964928"/>
            <a:ext cx="266622" cy="793878"/>
            <a:chOff x="1258599" y="2071623"/>
            <a:chExt cx="266622" cy="793878"/>
          </a:xfrm>
        </p:grpSpPr>
        <p:sp>
          <p:nvSpPr>
            <p:cNvPr id="20" name="왼쪽/오른쪽 화살표[L] 19"/>
            <p:cNvSpPr/>
            <p:nvPr/>
          </p:nvSpPr>
          <p:spPr>
            <a:xfrm rot="18000000">
              <a:off x="994971" y="2335251"/>
              <a:ext cx="793878" cy="266622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0638099"/>
                <a:satOff val="-460"/>
                <a:lumOff val="-20981"/>
                <a:alphaOff val="0"/>
              </a:schemeClr>
            </a:fillRef>
            <a:effectRef idx="2">
              <a:schemeClr val="accent5">
                <a:hueOff val="10638099"/>
                <a:satOff val="-460"/>
                <a:lumOff val="-209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왼쪽/오른쪽 화살표[L] 14"/>
            <p:cNvSpPr/>
            <p:nvPr/>
          </p:nvSpPr>
          <p:spPr>
            <a:xfrm rot="18000000">
              <a:off x="1074958" y="2388575"/>
              <a:ext cx="633904" cy="159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100" kern="1200"/>
            </a:p>
          </p:txBody>
        </p:sp>
      </p:grpSp>
      <p:grpSp>
        <p:nvGrpSpPr>
          <p:cNvPr id="36" name="그룹 35"/>
          <p:cNvGrpSpPr/>
          <p:nvPr/>
        </p:nvGrpSpPr>
        <p:grpSpPr>
          <a:xfrm rot="1756164">
            <a:off x="2103634" y="2245370"/>
            <a:ext cx="482506" cy="548739"/>
            <a:chOff x="2516553" y="2071623"/>
            <a:chExt cx="266622" cy="793878"/>
          </a:xfrm>
        </p:grpSpPr>
        <p:sp>
          <p:nvSpPr>
            <p:cNvPr id="37" name="왼쪽/오른쪽 화살표[L] 36"/>
            <p:cNvSpPr/>
            <p:nvPr/>
          </p:nvSpPr>
          <p:spPr>
            <a:xfrm rot="3600000">
              <a:off x="2252925" y="2335251"/>
              <a:ext cx="793878" cy="266622"/>
            </a:xfrm>
            <a:prstGeom prst="leftRightArrow">
              <a:avLst>
                <a:gd name="adj1" fmla="val 38703"/>
                <a:gd name="adj2" fmla="val 44326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왼쪽/오른쪽 화살표[L] 6"/>
            <p:cNvSpPr/>
            <p:nvPr/>
          </p:nvSpPr>
          <p:spPr>
            <a:xfrm rot="3600000">
              <a:off x="2332912" y="2388575"/>
              <a:ext cx="633904" cy="159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100" kern="1200"/>
            </a:p>
          </p:txBody>
        </p:sp>
      </p:grpSp>
      <p:sp>
        <p:nvSpPr>
          <p:cNvPr id="39" name="텍스트 상자 38"/>
          <p:cNvSpPr txBox="1"/>
          <p:nvPr/>
        </p:nvSpPr>
        <p:spPr>
          <a:xfrm>
            <a:off x="251520" y="2913869"/>
            <a:ext cx="1231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 smtClean="0">
                <a:latin typeface="+mn-ea"/>
                <a:ea typeface="+mn-ea"/>
              </a:rPr>
              <a:t>고위험군</a:t>
            </a:r>
            <a:endParaRPr kumimoji="1" lang="en-US" altLang="ko-KR" dirty="0" smtClean="0">
              <a:latin typeface="+mn-ea"/>
              <a:ea typeface="+mn-ea"/>
            </a:endParaRPr>
          </a:p>
          <a:p>
            <a:r>
              <a:rPr lang="ko-KR" altLang="en-US" dirty="0" smtClean="0">
                <a:latin typeface="+mn-ea"/>
                <a:ea typeface="+mn-ea"/>
              </a:rPr>
              <a:t>사례관리</a:t>
            </a:r>
            <a:endParaRPr kumimoji="1" lang="ko-KR" altLang="en-US" dirty="0">
              <a:latin typeface="+mn-ea"/>
              <a:ea typeface="+mn-ea"/>
            </a:endParaRPr>
          </a:p>
        </p:txBody>
      </p:sp>
      <p:sp>
        <p:nvSpPr>
          <p:cNvPr id="40" name="텍스트 상자 39"/>
          <p:cNvSpPr txBox="1"/>
          <p:nvPr/>
        </p:nvSpPr>
        <p:spPr>
          <a:xfrm>
            <a:off x="235646" y="5827975"/>
            <a:ext cx="1787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ko-KR" altLang="en-US" sz="1400" dirty="0" smtClean="0">
                <a:latin typeface="+mn-ea"/>
                <a:ea typeface="+mn-ea"/>
              </a:rPr>
              <a:t>건강증진센터</a:t>
            </a:r>
            <a:endParaRPr kumimoji="1" lang="ko-KR" altLang="en-US" sz="1400" dirty="0">
              <a:latin typeface="+mn-ea"/>
              <a:ea typeface="+mn-ea"/>
            </a:endParaRPr>
          </a:p>
        </p:txBody>
      </p:sp>
      <p:sp>
        <p:nvSpPr>
          <p:cNvPr id="41" name="텍스트 상자 40"/>
          <p:cNvSpPr txBox="1"/>
          <p:nvPr/>
        </p:nvSpPr>
        <p:spPr>
          <a:xfrm>
            <a:off x="3157383" y="2886446"/>
            <a:ext cx="129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 smtClean="0">
                <a:latin typeface="+mn-ea"/>
                <a:ea typeface="+mn-ea"/>
              </a:rPr>
              <a:t>진료 </a:t>
            </a:r>
            <a:r>
              <a:rPr kumimoji="1" lang="en-US" altLang="ko-KR" dirty="0" smtClean="0">
                <a:latin typeface="+mn-ea"/>
                <a:ea typeface="+mn-ea"/>
              </a:rPr>
              <a:t/>
            </a:r>
            <a:br>
              <a:rPr kumimoji="1" lang="en-US" altLang="ko-KR" dirty="0" smtClean="0">
                <a:latin typeface="+mn-ea"/>
                <a:ea typeface="+mn-ea"/>
              </a:rPr>
            </a:br>
            <a:r>
              <a:rPr kumimoji="1" lang="ko-KR" altLang="en-US" dirty="0" smtClean="0">
                <a:latin typeface="+mn-ea"/>
                <a:ea typeface="+mn-ea"/>
              </a:rPr>
              <a:t>대폭 축소</a:t>
            </a:r>
            <a:endParaRPr kumimoji="1" lang="ko-KR" altLang="en-US" dirty="0">
              <a:latin typeface="+mn-ea"/>
              <a:ea typeface="+mn-ea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1556048" y="1443085"/>
            <a:ext cx="1523559" cy="761779"/>
            <a:chOff x="1259107" y="998252"/>
            <a:chExt cx="1523559" cy="761779"/>
          </a:xfrm>
        </p:grpSpPr>
        <p:sp>
          <p:nvSpPr>
            <p:cNvPr id="43" name="모서리가 둥근 직사각형 42"/>
            <p:cNvSpPr/>
            <p:nvPr/>
          </p:nvSpPr>
          <p:spPr>
            <a:xfrm>
              <a:off x="1259107" y="998252"/>
              <a:ext cx="1523559" cy="76177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모서리가 둥근 직사각형 4"/>
            <p:cNvSpPr/>
            <p:nvPr/>
          </p:nvSpPr>
          <p:spPr>
            <a:xfrm>
              <a:off x="1281419" y="1020564"/>
              <a:ext cx="1478935" cy="717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700" kern="1200" dirty="0" smtClean="0"/>
                <a:t>일차의료기관</a:t>
              </a:r>
              <a:endParaRPr lang="ko-KR" altLang="en-US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073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[2]</a:t>
            </a:r>
            <a:r>
              <a:rPr lang="ko-KR" altLang="en-US" dirty="0" smtClean="0"/>
              <a:t> 지역거점병원 육성방안 </a:t>
            </a:r>
            <a:r>
              <a:rPr lang="en-US" altLang="ko-KR" dirty="0" smtClean="0"/>
              <a:t>(</a:t>
            </a:r>
            <a:r>
              <a:rPr lang="ko-KR" altLang="en-US" dirty="0" smtClean="0"/>
              <a:t>예시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435280" cy="465678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</a:rPr>
              <a:t>취약지</a:t>
            </a:r>
            <a:r>
              <a:rPr lang="ko-KR" altLang="en-US" sz="2000" dirty="0" smtClean="0"/>
              <a:t> 지역거점병원 육성 </a:t>
            </a:r>
            <a:r>
              <a:rPr lang="mr-IN" altLang="ko-KR" sz="2000" dirty="0" smtClean="0"/>
              <a:t>–</a:t>
            </a:r>
            <a:r>
              <a:rPr lang="ko-KR" altLang="en-US" sz="2000" dirty="0" smtClean="0"/>
              <a:t> 일반병원 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입원의료취약지 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 smtClean="0"/>
              <a:t>취약지 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300</a:t>
            </a:r>
            <a:r>
              <a:rPr lang="ko-KR" altLang="en-US" sz="2000" dirty="0" smtClean="0"/>
              <a:t>병상 규모의 지역거점병원이 없는 </a:t>
            </a:r>
            <a:r>
              <a:rPr lang="ko-KR" altLang="en-US" sz="2000" dirty="0" err="1" smtClean="0"/>
              <a:t>중진료권</a:t>
            </a:r>
            <a:r>
              <a:rPr lang="ko-KR" altLang="en-US" sz="2000" dirty="0" smtClean="0"/>
              <a:t> 지역 </a:t>
            </a:r>
            <a:endParaRPr lang="en-US" altLang="ko-KR" sz="2000" dirty="0" smtClean="0"/>
          </a:p>
          <a:p>
            <a:pPr lvl="1">
              <a:lnSpc>
                <a:spcPct val="150000"/>
              </a:lnSpc>
            </a:pPr>
            <a:r>
              <a:rPr lang="ko-KR" altLang="en-US" sz="2000" dirty="0" smtClean="0"/>
              <a:t>민간병원 간의 인수합병을 허용 </a:t>
            </a:r>
            <a:endParaRPr lang="en-US" altLang="ko-KR" sz="2000" dirty="0" smtClean="0"/>
          </a:p>
          <a:p>
            <a:pPr lvl="1">
              <a:lnSpc>
                <a:spcPct val="150000"/>
              </a:lnSpc>
            </a:pPr>
            <a:r>
              <a:rPr lang="ko-KR" altLang="en-US" sz="2000" dirty="0" smtClean="0"/>
              <a:t>공공병원 증설 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 </a:t>
            </a:r>
            <a:r>
              <a:rPr lang="ko-KR" altLang="en-US" sz="2000" spc="-150" dirty="0" smtClean="0"/>
              <a:t>공공병원이 있고</a:t>
            </a:r>
            <a:r>
              <a:rPr lang="en-US" altLang="ko-KR" sz="2000" spc="-150" dirty="0" smtClean="0"/>
              <a:t>,</a:t>
            </a:r>
            <a:r>
              <a:rPr lang="ko-KR" altLang="en-US" sz="2000" spc="-150" dirty="0" smtClean="0"/>
              <a:t> 민간병원을 지역거점병원으로 육성하기 어려운 경우  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 smtClean="0"/>
              <a:t>지원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구조조정 자금의 장기저리융자 알선과 진료비 가산 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</a:rPr>
              <a:t>비취약지</a:t>
            </a:r>
            <a:r>
              <a:rPr lang="ko-KR" altLang="en-US" sz="2000" dirty="0" smtClean="0"/>
              <a:t> 지역거점병원 육성 </a:t>
            </a:r>
            <a:r>
              <a:rPr lang="mr-IN" altLang="ko-KR" sz="2000" dirty="0" smtClean="0"/>
              <a:t>–</a:t>
            </a:r>
            <a:r>
              <a:rPr lang="ko-KR" altLang="en-US" sz="2000" dirty="0" smtClean="0"/>
              <a:t> 전문센터 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</a:t>
            </a:r>
            <a:r>
              <a:rPr lang="ko-KR" altLang="en-US" sz="2000" dirty="0" smtClean="0">
                <a:solidFill>
                  <a:srgbClr val="C00000"/>
                </a:solidFill>
              </a:rPr>
              <a:t>수요 추정 결과 </a:t>
            </a:r>
            <a:endParaRPr lang="en-US" altLang="ko-KR" sz="2000" dirty="0" smtClean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 smtClean="0"/>
              <a:t>대상 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300</a:t>
            </a:r>
            <a:r>
              <a:rPr lang="ko-KR" altLang="en-US" sz="2000" dirty="0" smtClean="0"/>
              <a:t>병상 이상 일반병원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지역 및 권역 응급의료센터에 우선적으로 추가 지정   </a:t>
            </a:r>
            <a:endParaRPr lang="en-US" altLang="ko-KR" sz="2000" dirty="0" smtClean="0"/>
          </a:p>
          <a:p>
            <a:pPr lvl="1">
              <a:lnSpc>
                <a:spcPct val="150000"/>
              </a:lnSpc>
            </a:pPr>
            <a:r>
              <a:rPr lang="ko-KR" altLang="en-US" sz="2000" dirty="0" smtClean="0"/>
              <a:t>심뇌혈관센터 </a:t>
            </a:r>
            <a:r>
              <a:rPr lang="mr-IN" altLang="ko-KR" sz="2000" dirty="0" smtClean="0"/>
              <a:t>–</a:t>
            </a:r>
            <a:r>
              <a:rPr lang="ko-KR" altLang="en-US" sz="2000" dirty="0" smtClean="0"/>
              <a:t> 권역</a:t>
            </a:r>
            <a:r>
              <a:rPr lang="en-US" altLang="ko-KR" sz="2000" dirty="0" smtClean="0"/>
              <a:t>(20</a:t>
            </a:r>
            <a:r>
              <a:rPr lang="ko-KR" altLang="en-US" sz="2000" dirty="0" smtClean="0"/>
              <a:t>개</a:t>
            </a:r>
            <a:r>
              <a:rPr lang="en-US" altLang="ko-KR" sz="2000" dirty="0" smtClean="0"/>
              <a:t>),</a:t>
            </a:r>
            <a:r>
              <a:rPr lang="ko-KR" altLang="en-US" sz="2000" dirty="0" smtClean="0"/>
              <a:t>  지역</a:t>
            </a:r>
            <a:r>
              <a:rPr lang="en-US" altLang="ko-KR" sz="2000" dirty="0" smtClean="0"/>
              <a:t>(70</a:t>
            </a:r>
            <a:r>
              <a:rPr lang="ko-KR" altLang="en-US" sz="2000" dirty="0" smtClean="0"/>
              <a:t>개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 lvl="1">
              <a:lnSpc>
                <a:spcPct val="150000"/>
              </a:lnSpc>
            </a:pPr>
            <a:r>
              <a:rPr lang="ko-KR" altLang="en-US" sz="2000" dirty="0" smtClean="0"/>
              <a:t>소아응급센터 </a:t>
            </a:r>
            <a:r>
              <a:rPr lang="mr-IN" altLang="ko-KR" sz="2000" dirty="0" smtClean="0"/>
              <a:t>–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권역</a:t>
            </a:r>
            <a:r>
              <a:rPr lang="en-US" altLang="ko-KR" sz="2000" dirty="0"/>
              <a:t>(20</a:t>
            </a:r>
            <a:r>
              <a:rPr lang="ko-KR" altLang="en-US" sz="2000" dirty="0"/>
              <a:t>개</a:t>
            </a:r>
            <a:r>
              <a:rPr lang="en-US" altLang="ko-KR" sz="2000" dirty="0"/>
              <a:t>),</a:t>
            </a:r>
            <a:r>
              <a:rPr lang="ko-KR" altLang="en-US" sz="2000" dirty="0"/>
              <a:t>  지역</a:t>
            </a:r>
            <a:r>
              <a:rPr lang="en-US" altLang="ko-KR" sz="2000" dirty="0" smtClean="0"/>
              <a:t>(40</a:t>
            </a:r>
            <a:r>
              <a:rPr lang="ko-KR" altLang="en-US" sz="2000" dirty="0"/>
              <a:t>개</a:t>
            </a:r>
            <a:r>
              <a:rPr lang="en-US" altLang="ko-KR" sz="2000" dirty="0"/>
              <a:t>)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 lvl="1">
              <a:lnSpc>
                <a:spcPct val="150000"/>
              </a:lnSpc>
            </a:pPr>
            <a:r>
              <a:rPr lang="ko-KR" altLang="en-US" sz="2000" dirty="0" smtClean="0"/>
              <a:t>정신응급센터 </a:t>
            </a:r>
            <a:r>
              <a:rPr lang="mr-IN" altLang="ko-KR" sz="2000" dirty="0" smtClean="0"/>
              <a:t>–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“</a:t>
            </a:r>
            <a:r>
              <a:rPr lang="ko-KR" altLang="en-US" sz="2000" dirty="0" smtClean="0"/>
              <a:t>생명사랑위기센터</a:t>
            </a:r>
            <a:r>
              <a:rPr lang="en-US" altLang="ko-KR" sz="2000" dirty="0" smtClean="0"/>
              <a:t>”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35</a:t>
            </a:r>
            <a:r>
              <a:rPr lang="ko-KR" altLang="en-US" sz="2000" dirty="0" smtClean="0"/>
              <a:t>개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8842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[3]</a:t>
            </a:r>
            <a:r>
              <a:rPr lang="ko-KR" altLang="en-US" dirty="0" smtClean="0"/>
              <a:t> 전문병원 육성 방안</a:t>
            </a:r>
            <a:r>
              <a:rPr lang="en-US" altLang="ko-KR" dirty="0" smtClean="0"/>
              <a:t>(</a:t>
            </a:r>
            <a:r>
              <a:rPr lang="ko-KR" altLang="en-US" dirty="0" smtClean="0"/>
              <a:t>예시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01558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</a:rPr>
              <a:t>단과 전문병의원을 전문병원제도를 확대 개편하여 육성 </a:t>
            </a:r>
            <a:endParaRPr lang="en-US" altLang="ko-KR" sz="2000" dirty="0" smtClean="0">
              <a:solidFill>
                <a:srgbClr val="C0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ko-KR" altLang="en-US" sz="1800" dirty="0" smtClean="0"/>
              <a:t>전문진료의원 </a:t>
            </a:r>
            <a:r>
              <a:rPr lang="en-US" altLang="ko-KR" sz="1800" dirty="0" smtClean="0"/>
              <a:t>(</a:t>
            </a:r>
            <a:r>
              <a:rPr lang="en-US" altLang="ko-KR" sz="1800" dirty="0">
                <a:solidFill>
                  <a:schemeClr val="dk1"/>
                </a:solidFill>
              </a:rPr>
              <a:t>n</a:t>
            </a:r>
            <a:r>
              <a:rPr lang="en-US" altLang="ko-KR" sz="1800" dirty="0"/>
              <a:t>=</a:t>
            </a:r>
            <a:r>
              <a:rPr lang="ko-KR" altLang="en-US" sz="1800" dirty="0"/>
              <a:t> </a:t>
            </a:r>
            <a:r>
              <a:rPr lang="en-US" altLang="ko-KR" sz="1800" dirty="0"/>
              <a:t>5</a:t>
            </a:r>
            <a:r>
              <a:rPr lang="ko-KR" altLang="en-US" sz="1800" dirty="0" smtClean="0"/>
              <a:t>천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 </a:t>
            </a:r>
            <a:r>
              <a:rPr lang="mr-IN" altLang="ko-KR" sz="1200" dirty="0" smtClean="0"/>
              <a:t>–</a:t>
            </a:r>
            <a:r>
              <a:rPr lang="ko-KR" altLang="en-US" sz="1200" dirty="0" smtClean="0"/>
              <a:t> 정형외과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안과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대장항문외과 </a:t>
            </a:r>
            <a:endParaRPr lang="en-US" altLang="ko-KR" sz="1200" dirty="0" smtClean="0"/>
          </a:p>
          <a:p>
            <a:pPr lvl="1"/>
            <a:r>
              <a:rPr lang="ko-KR" altLang="en-US" sz="1800" dirty="0" smtClean="0"/>
              <a:t>단과병원  </a:t>
            </a:r>
            <a:r>
              <a:rPr lang="en-US" altLang="ko-KR" sz="1800" dirty="0" smtClean="0"/>
              <a:t>(</a:t>
            </a:r>
            <a:r>
              <a:rPr lang="en-US" altLang="ko-KR" sz="1800" dirty="0" smtClean="0">
                <a:solidFill>
                  <a:schemeClr val="dk1"/>
                </a:solidFill>
              </a:rPr>
              <a:t>n</a:t>
            </a:r>
            <a:r>
              <a:rPr lang="en-US" altLang="ko-KR" sz="1800" dirty="0" smtClean="0"/>
              <a:t>=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천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 </a:t>
            </a:r>
            <a:r>
              <a:rPr lang="ko-KR" altLang="en-US" sz="1200" dirty="0" smtClean="0"/>
              <a:t>정형외과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안과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관절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관절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 안과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대장항문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접합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주산기 등 </a:t>
            </a:r>
            <a:endParaRPr lang="en-US" altLang="ko-KR" sz="1200" dirty="0" smtClean="0"/>
          </a:p>
          <a:p>
            <a:pPr lvl="1">
              <a:lnSpc>
                <a:spcPct val="150000"/>
              </a:lnSpc>
            </a:pPr>
            <a:r>
              <a:rPr lang="ko-KR" altLang="en-US" sz="1800" dirty="0" smtClean="0"/>
              <a:t>전문병원 지정 확대와 통원수술센터 육성  </a:t>
            </a:r>
            <a:endParaRPr lang="en-US" altLang="ko-KR" sz="1800" dirty="0" smtClean="0"/>
          </a:p>
          <a:p>
            <a:pPr lvl="2">
              <a:lnSpc>
                <a:spcPct val="150000"/>
              </a:lnSpc>
            </a:pPr>
            <a:r>
              <a:rPr lang="ko-KR" altLang="en-US" sz="1400" dirty="0" smtClean="0"/>
              <a:t>현재 </a:t>
            </a:r>
            <a:r>
              <a:rPr lang="en-US" altLang="ko-KR" sz="1400" dirty="0" smtClean="0"/>
              <a:t>:</a:t>
            </a:r>
            <a:r>
              <a:rPr lang="ko-KR" altLang="en-US" sz="1400" dirty="0" smtClean="0"/>
              <a:t> 상대평가에 의한 상위 병원 </a:t>
            </a:r>
            <a:r>
              <a:rPr lang="ko-KR" altLang="en-US" sz="1400" dirty="0" smtClean="0">
                <a:sym typeface="Wingdings"/>
              </a:rPr>
              <a:t> 향후 </a:t>
            </a:r>
            <a:r>
              <a:rPr lang="en-US" altLang="ko-KR" sz="1400" dirty="0" smtClean="0">
                <a:sym typeface="Wingdings"/>
              </a:rPr>
              <a:t>:</a:t>
            </a:r>
            <a:r>
              <a:rPr lang="ko-KR" altLang="en-US" sz="1400" dirty="0" smtClean="0">
                <a:sym typeface="Wingdings"/>
              </a:rPr>
              <a:t> 절대평가에 의한 지정 </a:t>
            </a:r>
            <a:r>
              <a:rPr lang="en-US" altLang="ko-KR" sz="1400" dirty="0" smtClean="0">
                <a:sym typeface="Wingdings"/>
              </a:rPr>
              <a:t>(</a:t>
            </a:r>
            <a:r>
              <a:rPr lang="ko-KR" altLang="en-US" sz="1400" dirty="0" smtClean="0">
                <a:sym typeface="Wingdings"/>
              </a:rPr>
              <a:t>일정 기준을 충족하는 경우</a:t>
            </a:r>
            <a:r>
              <a:rPr lang="en-US" altLang="ko-KR" sz="1400" dirty="0" smtClean="0">
                <a:sym typeface="Wingdings"/>
              </a:rPr>
              <a:t>)</a:t>
            </a:r>
          </a:p>
          <a:p>
            <a:pPr lvl="2">
              <a:lnSpc>
                <a:spcPct val="150000"/>
              </a:lnSpc>
            </a:pPr>
            <a:r>
              <a:rPr lang="ko-KR" altLang="en-US" sz="1400" dirty="0" smtClean="0">
                <a:sym typeface="Wingdings"/>
              </a:rPr>
              <a:t>통원수술센터 </a:t>
            </a:r>
            <a:r>
              <a:rPr lang="mr-IN" altLang="ko-KR" sz="1400" dirty="0" smtClean="0">
                <a:sym typeface="Wingdings"/>
              </a:rPr>
              <a:t>–</a:t>
            </a:r>
            <a:r>
              <a:rPr lang="ko-KR" altLang="en-US" sz="1400" dirty="0" smtClean="0">
                <a:sym typeface="Wingdings"/>
              </a:rPr>
              <a:t> 대상 수술과 인력 기준 등을 만들고</a:t>
            </a:r>
            <a:r>
              <a:rPr lang="en-US" altLang="ko-KR" sz="1400" dirty="0" smtClean="0">
                <a:sym typeface="Wingdings"/>
              </a:rPr>
              <a:t>,</a:t>
            </a:r>
            <a:r>
              <a:rPr lang="ko-KR" altLang="en-US" sz="1400" dirty="0" smtClean="0">
                <a:sym typeface="Wingdings"/>
              </a:rPr>
              <a:t> 구조조정 저리 융자지원</a:t>
            </a:r>
            <a:r>
              <a:rPr lang="en-US" altLang="ko-KR" sz="1400" dirty="0" smtClean="0">
                <a:sym typeface="Wingdings"/>
              </a:rPr>
              <a:t>,</a:t>
            </a:r>
            <a:r>
              <a:rPr lang="ko-KR" altLang="en-US" sz="1400" dirty="0" smtClean="0">
                <a:sym typeface="Wingdings"/>
              </a:rPr>
              <a:t> 적정 수가 마련  </a:t>
            </a:r>
            <a:endParaRPr lang="en-US" altLang="ko-KR" sz="1400" dirty="0" smtClean="0"/>
          </a:p>
          <a:p>
            <a:pPr lvl="1">
              <a:lnSpc>
                <a:spcPct val="150000"/>
              </a:lnSpc>
            </a:pPr>
            <a:r>
              <a:rPr lang="ko-KR" altLang="en-US" sz="1800" dirty="0" smtClean="0"/>
              <a:t>의료질향상에 대한 재정적 지원 </a:t>
            </a:r>
            <a:endParaRPr lang="en-US" altLang="ko-KR" sz="1800" dirty="0" smtClean="0"/>
          </a:p>
          <a:p>
            <a:pPr lvl="2">
              <a:lnSpc>
                <a:spcPct val="150000"/>
              </a:lnSpc>
            </a:pPr>
            <a:r>
              <a:rPr lang="ko-KR" altLang="en-US" sz="1400" dirty="0" smtClean="0"/>
              <a:t>의료질향상지원금을 확충하여 전문병의원에 적용</a:t>
            </a:r>
            <a:endParaRPr lang="en-US" altLang="ko-KR" sz="1400" dirty="0" smtClean="0"/>
          </a:p>
          <a:p>
            <a:pPr lvl="2">
              <a:lnSpc>
                <a:spcPct val="150000"/>
              </a:lnSpc>
            </a:pPr>
            <a:r>
              <a:rPr lang="ko-KR" altLang="en-US" sz="1400" dirty="0" smtClean="0"/>
              <a:t>의료기관 인증에 기반한 의료질가산 </a:t>
            </a:r>
            <a:r>
              <a:rPr lang="en-US" altLang="ko-KR" sz="1400" dirty="0" smtClean="0"/>
              <a:t>-</a:t>
            </a:r>
            <a:r>
              <a:rPr lang="ko-KR" altLang="en-US" sz="700" dirty="0" smtClean="0"/>
              <a:t> </a:t>
            </a:r>
            <a:r>
              <a:rPr lang="ko-KR" altLang="en-US" sz="1400" dirty="0" smtClean="0">
                <a:solidFill>
                  <a:srgbClr val="C00000"/>
                </a:solidFill>
              </a:rPr>
              <a:t>유형별 인증기준 개발</a:t>
            </a:r>
            <a:r>
              <a:rPr lang="en-US" altLang="ko-KR" sz="1400" dirty="0" smtClean="0">
                <a:solidFill>
                  <a:srgbClr val="C00000"/>
                </a:solidFill>
              </a:rPr>
              <a:t>,</a:t>
            </a:r>
            <a:r>
              <a:rPr lang="ko-KR" altLang="en-US" sz="1400" dirty="0" smtClean="0">
                <a:solidFill>
                  <a:srgbClr val="C00000"/>
                </a:solidFill>
              </a:rPr>
              <a:t> 조건부 인증제도와 적극 활용 </a:t>
            </a:r>
            <a:endParaRPr lang="en-US" altLang="ko-KR" sz="14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</a:rPr>
              <a:t>아급성기</a:t>
            </a:r>
            <a:r>
              <a:rPr lang="ko-KR" altLang="en-US" sz="2000" dirty="0" smtClean="0"/>
              <a:t>병원 </a:t>
            </a:r>
            <a:r>
              <a:rPr lang="en-US" altLang="ko-KR" sz="2000" dirty="0" smtClean="0"/>
              <a:t>(n=3</a:t>
            </a:r>
            <a:r>
              <a:rPr lang="ko-KR" altLang="en-US" sz="2000" dirty="0" smtClean="0"/>
              <a:t>백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 </a:t>
            </a:r>
            <a:r>
              <a:rPr lang="mr-IN" altLang="ko-KR" sz="2000" dirty="0" smtClean="0"/>
              <a:t>–</a:t>
            </a:r>
            <a:r>
              <a:rPr lang="ko-KR" altLang="en-US" sz="2000" dirty="0" smtClean="0"/>
              <a:t> 분화 발전 </a:t>
            </a:r>
            <a:endParaRPr lang="en-US" altLang="ko-KR" sz="2000" dirty="0" smtClean="0"/>
          </a:p>
          <a:p>
            <a:pPr lvl="1">
              <a:lnSpc>
                <a:spcPct val="110000"/>
              </a:lnSpc>
            </a:pPr>
            <a:r>
              <a:rPr lang="ko-KR" altLang="en-US" sz="1800" dirty="0" smtClean="0"/>
              <a:t>회복기 </a:t>
            </a:r>
            <a:r>
              <a:rPr lang="ko-KR" altLang="en-US" sz="1800" dirty="0"/>
              <a:t>병원 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재활병원 등  </a:t>
            </a:r>
            <a:r>
              <a:rPr lang="mr-IN" altLang="ko-KR" sz="1800" dirty="0"/>
              <a:t>–</a:t>
            </a:r>
            <a:r>
              <a:rPr lang="ko-KR" altLang="en-US" sz="1800" dirty="0"/>
              <a:t> 소아</a:t>
            </a:r>
            <a:r>
              <a:rPr lang="en-US" altLang="ko-KR" sz="1800" dirty="0"/>
              <a:t>,</a:t>
            </a:r>
            <a:r>
              <a:rPr lang="ko-KR" altLang="en-US" sz="1800" dirty="0"/>
              <a:t> </a:t>
            </a:r>
            <a:r>
              <a:rPr lang="ko-KR" altLang="en-US" sz="1800" dirty="0" smtClean="0"/>
              <a:t>성인</a:t>
            </a:r>
            <a:endParaRPr lang="en-US" altLang="ko-KR" sz="1800" dirty="0" smtClean="0"/>
          </a:p>
          <a:p>
            <a:pPr lvl="1">
              <a:lnSpc>
                <a:spcPct val="110000"/>
              </a:lnSpc>
            </a:pPr>
            <a:r>
              <a:rPr lang="ko-KR" altLang="en-US" sz="1800" dirty="0"/>
              <a:t>의료기관 인증에 기반한 </a:t>
            </a:r>
            <a:r>
              <a:rPr lang="ko-KR" altLang="en-US" sz="1800" dirty="0" smtClean="0"/>
              <a:t>의료질가산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xmlns="" val="13720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971600" y="3057634"/>
            <a:ext cx="7416824" cy="1523494"/>
          </a:xfrm>
        </p:spPr>
        <p:txBody>
          <a:bodyPr/>
          <a:lstStyle/>
          <a:p>
            <a:pPr algn="ctr"/>
            <a:r>
              <a:rPr lang="ko-KR" altLang="en-US" sz="4800" dirty="0" smtClean="0"/>
              <a:t>감사합니다</a:t>
            </a:r>
            <a:endParaRPr lang="ko-KR" altLang="en-US" sz="4800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971600" y="3948826"/>
            <a:ext cx="7416824" cy="461665"/>
          </a:xfrm>
        </p:spPr>
        <p:txBody>
          <a:bodyPr/>
          <a:lstStyle/>
          <a:p>
            <a:pPr algn="ctr"/>
            <a:r>
              <a:rPr lang="en-US" altLang="ko-KR" sz="2400" dirty="0" smtClean="0"/>
              <a:t>yoonkim@snu.ac.kr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906004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2400"/>
            <a:ext cx="8640960" cy="6609269"/>
          </a:xfrm>
        </p:spPr>
      </p:pic>
    </p:spTree>
    <p:extLst>
      <p:ext uri="{BB962C8B-B14F-4D97-AF65-F5344CB8AC3E}">
        <p14:creationId xmlns:p14="http://schemas.microsoft.com/office/powerpoint/2010/main" xmlns="" val="200761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ko-KR" altLang="en-US" dirty="0" smtClean="0"/>
              <a:t>의료전달체계</a:t>
            </a:r>
            <a:r>
              <a:rPr kumimoji="1" lang="en-US" altLang="ko-KR" dirty="0" smtClean="0"/>
              <a:t> </a:t>
            </a:r>
            <a:r>
              <a:rPr kumimoji="1" lang="ko-KR" altLang="en-US" dirty="0" smtClean="0"/>
              <a:t>개편 </a:t>
            </a:r>
            <a:r>
              <a:rPr kumimoji="1" lang="en-US" altLang="ko-KR" dirty="0" smtClean="0"/>
              <a:t>-</a:t>
            </a:r>
            <a:r>
              <a:rPr kumimoji="1" lang="en-US" altLang="ko-KR" dirty="0"/>
              <a:t> </a:t>
            </a:r>
            <a:r>
              <a:rPr kumimoji="1" lang="ko-KR" altLang="en-US" dirty="0" smtClean="0"/>
              <a:t>방향</a:t>
            </a:r>
            <a:endParaRPr kumimoji="1"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83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>
              <a:lnSpc>
                <a:spcPct val="200000"/>
              </a:lnSpc>
            </a:pPr>
            <a:r>
              <a:rPr lang="ko-KR" altLang="en-US" sz="2800" spc="-150" dirty="0" smtClean="0"/>
              <a:t>일차의료와 전달체계 개편에 부합하는 수가 인상</a:t>
            </a:r>
            <a:endParaRPr kumimoji="1" lang="ko-KR" altLang="en-US" sz="2800" dirty="0"/>
          </a:p>
        </p:txBody>
      </p:sp>
      <p:grpSp>
        <p:nvGrpSpPr>
          <p:cNvPr id="8" name="그룹 7"/>
          <p:cNvGrpSpPr/>
          <p:nvPr/>
        </p:nvGrpSpPr>
        <p:grpSpPr>
          <a:xfrm>
            <a:off x="4907831" y="3708770"/>
            <a:ext cx="2560875" cy="2560875"/>
            <a:chOff x="2647513" y="2095261"/>
            <a:chExt cx="2560875" cy="2560875"/>
          </a:xfrm>
        </p:grpSpPr>
        <p:sp>
          <p:nvSpPr>
            <p:cNvPr id="18" name="도형 17"/>
            <p:cNvSpPr/>
            <p:nvPr/>
          </p:nvSpPr>
          <p:spPr>
            <a:xfrm>
              <a:off x="2647513" y="2095261"/>
              <a:ext cx="2560875" cy="2560875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도형 4"/>
            <p:cNvSpPr/>
            <p:nvPr/>
          </p:nvSpPr>
          <p:spPr>
            <a:xfrm>
              <a:off x="3162363" y="2695134"/>
              <a:ext cx="1531175" cy="1316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 latinLnBrk="1">
                <a:spcBef>
                  <a:spcPct val="0"/>
                </a:spcBef>
                <a:spcAft>
                  <a:spcPts val="0"/>
                </a:spcAft>
              </a:pPr>
              <a:r>
                <a:rPr lang="ko-KR" altLang="en-US" sz="2800" kern="1200" dirty="0" smtClean="0"/>
                <a:t>적정 </a:t>
              </a:r>
            </a:p>
            <a:p>
              <a:pPr lvl="0" algn="ctr" defTabSz="1244600" latinLnBrk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ko-KR" altLang="en-US" sz="2800" kern="1200" dirty="0" smtClean="0"/>
                <a:t>수가 </a:t>
              </a:r>
              <a:endParaRPr lang="ko-KR" altLang="en-US" sz="2800" kern="1200" dirty="0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875590" y="3681341"/>
            <a:ext cx="2160000" cy="2160000"/>
            <a:chOff x="1157548" y="1489962"/>
            <a:chExt cx="2160000" cy="2160000"/>
          </a:xfrm>
        </p:grpSpPr>
        <p:sp>
          <p:nvSpPr>
            <p:cNvPr id="16" name="도형 15"/>
            <p:cNvSpPr>
              <a:spLocks noChangeAspect="1"/>
            </p:cNvSpPr>
            <p:nvPr/>
          </p:nvSpPr>
          <p:spPr>
            <a:xfrm>
              <a:off x="1157548" y="1489962"/>
              <a:ext cx="2160000" cy="2160000"/>
            </a:xfrm>
            <a:prstGeom prst="gear6">
              <a:avLst/>
            </a:prstGeom>
            <a:gradFill>
              <a:lin ang="960000" scaled="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도형 6"/>
            <p:cNvSpPr/>
            <p:nvPr/>
          </p:nvSpPr>
          <p:spPr>
            <a:xfrm>
              <a:off x="1413798" y="2087959"/>
              <a:ext cx="1599994" cy="919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933450">
                <a:lnSpc>
                  <a:spcPct val="120000"/>
                </a:lnSpc>
                <a:spcAft>
                  <a:spcPct val="35000"/>
                </a:spcAft>
              </a:pPr>
              <a:r>
                <a:rPr lang="ko-KR" altLang="en-US" sz="2100" kern="1200" dirty="0" smtClean="0"/>
                <a:t>일차</a:t>
              </a:r>
              <a:r>
                <a:rPr lang="en-US" altLang="ko-KR" sz="2100" kern="1200" dirty="0" smtClean="0"/>
                <a:t/>
              </a:r>
              <a:br>
                <a:rPr lang="en-US" altLang="ko-KR" sz="2100" kern="1200" dirty="0" smtClean="0"/>
              </a:br>
              <a:r>
                <a:rPr lang="ko-KR" altLang="en-US" sz="2100" kern="1200" dirty="0" smtClean="0"/>
                <a:t>의료</a:t>
              </a:r>
              <a:endParaRPr lang="ko-KR" altLang="en-US" sz="2100" dirty="0"/>
            </a:p>
          </p:txBody>
        </p:sp>
      </p:grpSp>
      <p:grpSp>
        <p:nvGrpSpPr>
          <p:cNvPr id="10" name="그룹 9"/>
          <p:cNvGrpSpPr>
            <a:grpSpLocks noChangeAspect="1"/>
          </p:cNvGrpSpPr>
          <p:nvPr/>
        </p:nvGrpSpPr>
        <p:grpSpPr>
          <a:xfrm>
            <a:off x="4464598" y="1925199"/>
            <a:ext cx="1980000" cy="1980000"/>
            <a:chOff x="2200714" y="205060"/>
            <a:chExt cx="1824825" cy="1824825"/>
          </a:xfrm>
        </p:grpSpPr>
        <p:sp>
          <p:nvSpPr>
            <p:cNvPr id="14" name="도형 13"/>
            <p:cNvSpPr/>
            <p:nvPr/>
          </p:nvSpPr>
          <p:spPr>
            <a:xfrm rot="20700000">
              <a:off x="2200714" y="205060"/>
              <a:ext cx="1824825" cy="1824825"/>
            </a:xfrm>
            <a:prstGeom prst="gear6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도형 8"/>
            <p:cNvSpPr/>
            <p:nvPr/>
          </p:nvSpPr>
          <p:spPr>
            <a:xfrm>
              <a:off x="2600951" y="605297"/>
              <a:ext cx="1024350" cy="1024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933450">
                <a:lnSpc>
                  <a:spcPct val="120000"/>
                </a:lnSpc>
                <a:spcAft>
                  <a:spcPct val="35000"/>
                </a:spcAft>
              </a:pPr>
              <a:r>
                <a:rPr lang="ko-KR" altLang="en-US" sz="2100" dirty="0" smtClean="0"/>
                <a:t>전달</a:t>
              </a:r>
              <a:r>
                <a:rPr lang="en-US" altLang="ko-KR" sz="2100" dirty="0"/>
                <a:t/>
              </a:r>
              <a:br>
                <a:rPr lang="en-US" altLang="ko-KR" sz="2100" dirty="0"/>
              </a:br>
              <a:r>
                <a:rPr lang="ko-KR" altLang="en-US" sz="2100" dirty="0" smtClean="0"/>
                <a:t>체계</a:t>
              </a:r>
              <a:endParaRPr lang="ko-KR" altLang="en-US" sz="2100" dirty="0"/>
            </a:p>
          </p:txBody>
        </p:sp>
      </p:grpSp>
      <p:sp>
        <p:nvSpPr>
          <p:cNvPr id="11" name="원형 화살표[C] 10"/>
          <p:cNvSpPr/>
          <p:nvPr/>
        </p:nvSpPr>
        <p:spPr>
          <a:xfrm>
            <a:off x="4716016" y="3319432"/>
            <a:ext cx="3277920" cy="3277920"/>
          </a:xfrm>
          <a:prstGeom prst="circularArrow">
            <a:avLst>
              <a:gd name="adj1" fmla="val 4688"/>
              <a:gd name="adj2" fmla="val 299029"/>
              <a:gd name="adj3" fmla="val 2526197"/>
              <a:gd name="adj4" fmla="val 15839835"/>
              <a:gd name="adj5" fmla="val 5469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도형 11"/>
          <p:cNvSpPr/>
          <p:nvPr/>
        </p:nvSpPr>
        <p:spPr>
          <a:xfrm>
            <a:off x="2483768" y="3399232"/>
            <a:ext cx="2381614" cy="2381614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원형 화살표[C] 12"/>
          <p:cNvSpPr/>
          <p:nvPr/>
        </p:nvSpPr>
        <p:spPr>
          <a:xfrm>
            <a:off x="4014276" y="1443055"/>
            <a:ext cx="2567859" cy="2567859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7" name="그룹 26"/>
          <p:cNvGrpSpPr/>
          <p:nvPr/>
        </p:nvGrpSpPr>
        <p:grpSpPr>
          <a:xfrm>
            <a:off x="423225" y="1666242"/>
            <a:ext cx="2542063" cy="869303"/>
            <a:chOff x="5657849" y="1833322"/>
            <a:chExt cx="2571749" cy="3061408"/>
          </a:xfrm>
        </p:grpSpPr>
        <p:sp>
          <p:nvSpPr>
            <p:cNvPr id="28" name="직사각형 27"/>
            <p:cNvSpPr/>
            <p:nvPr/>
          </p:nvSpPr>
          <p:spPr>
            <a:xfrm>
              <a:off x="5657849" y="2540793"/>
              <a:ext cx="2571749" cy="15430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9" name="직사각형 28"/>
            <p:cNvSpPr/>
            <p:nvPr/>
          </p:nvSpPr>
          <p:spPr>
            <a:xfrm>
              <a:off x="5657849" y="1833322"/>
              <a:ext cx="2571749" cy="306140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130000"/>
                </a:lnSpc>
                <a:spcAft>
                  <a:spcPts val="0"/>
                </a:spcAft>
              </a:pPr>
              <a:r>
                <a:rPr lang="ko-KR" altLang="en-US" sz="2000" dirty="0" smtClean="0"/>
                <a:t>종별기능에 </a:t>
              </a:r>
              <a:r>
                <a:rPr lang="en-US" altLang="ko-KR" sz="2000" dirty="0" smtClean="0"/>
                <a:t/>
              </a:r>
              <a:br>
                <a:rPr lang="en-US" altLang="ko-KR" sz="2000" dirty="0" smtClean="0"/>
              </a:br>
              <a:r>
                <a:rPr lang="ko-KR" altLang="en-US" sz="2000" dirty="0" smtClean="0"/>
                <a:t>부합하는 수가인상</a:t>
              </a:r>
              <a:endParaRPr lang="ko-KR" altLang="en-US" sz="2000" spc="-150" dirty="0"/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423225" y="2696821"/>
            <a:ext cx="2542063" cy="882817"/>
            <a:chOff x="5657849" y="1833322"/>
            <a:chExt cx="2571749" cy="3061408"/>
          </a:xfrm>
        </p:grpSpPr>
        <p:sp>
          <p:nvSpPr>
            <p:cNvPr id="31" name="직사각형 30"/>
            <p:cNvSpPr/>
            <p:nvPr/>
          </p:nvSpPr>
          <p:spPr>
            <a:xfrm>
              <a:off x="5657849" y="2540793"/>
              <a:ext cx="2571749" cy="15430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2" name="직사각형 31"/>
            <p:cNvSpPr/>
            <p:nvPr/>
          </p:nvSpPr>
          <p:spPr>
            <a:xfrm>
              <a:off x="5657849" y="1833322"/>
              <a:ext cx="2571749" cy="306140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spcAft>
                  <a:spcPts val="0"/>
                </a:spcAft>
              </a:pPr>
              <a:r>
                <a:rPr lang="ko-KR" altLang="en-US" sz="2000" spc="-150" dirty="0" smtClean="0"/>
                <a:t>만성질환관리 강화</a:t>
              </a:r>
              <a:endParaRPr lang="en-US" altLang="ko-KR" sz="2000" spc="-150" dirty="0" smtClean="0"/>
            </a:p>
            <a:p>
              <a:pPr algn="ctr" defTabSz="977900">
                <a:spcAft>
                  <a:spcPts val="0"/>
                </a:spcAft>
              </a:pPr>
              <a:r>
                <a:rPr lang="ko-KR" altLang="en-US" sz="2000" spc="-150" dirty="0" smtClean="0"/>
                <a:t>지역거점병원 지정</a:t>
              </a:r>
              <a:endParaRPr lang="ko-KR" altLang="en-US" sz="2000" spc="-150" dirty="0"/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395539" y="3611239"/>
            <a:ext cx="17011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77900">
              <a:lnSpc>
                <a:spcPct val="130000"/>
              </a:lnSpc>
              <a:spcAft>
                <a:spcPts val="0"/>
              </a:spcAft>
            </a:pPr>
            <a:r>
              <a:rPr lang="ko-KR" altLang="en-US" sz="2000" spc="-150" dirty="0">
                <a:solidFill>
                  <a:srgbClr val="C00000"/>
                </a:solidFill>
                <a:latin typeface="Corbel"/>
                <a:ea typeface="맑은 고딕"/>
              </a:rPr>
              <a:t>추가 </a:t>
            </a:r>
            <a:r>
              <a:rPr lang="ko-KR" altLang="en-US" sz="2000" spc="-150" smtClean="0">
                <a:solidFill>
                  <a:srgbClr val="C00000"/>
                </a:solidFill>
                <a:latin typeface="Corbel"/>
                <a:ea typeface="맑은 고딕"/>
              </a:rPr>
              <a:t>재정  </a:t>
            </a:r>
            <a:r>
              <a:rPr lang="en-US" altLang="ko-KR" sz="2000" dirty="0">
                <a:solidFill>
                  <a:srgbClr val="C00000"/>
                </a:solidFill>
                <a:latin typeface="+mn-ea"/>
              </a:rPr>
              <a:t>(+</a:t>
            </a:r>
            <a:r>
              <a:rPr lang="el-GR" altLang="ko-KR" sz="2000" dirty="0">
                <a:solidFill>
                  <a:srgbClr val="C00000"/>
                </a:solidFill>
              </a:rPr>
              <a:t>α</a:t>
            </a:r>
            <a:r>
              <a:rPr lang="en-US" altLang="ko-KR" sz="2000" dirty="0">
                <a:solidFill>
                  <a:srgbClr val="C00000"/>
                </a:solidFill>
              </a:rPr>
              <a:t>)</a:t>
            </a:r>
            <a:endParaRPr lang="en-US" altLang="ko-KR" sz="2000" dirty="0">
              <a:solidFill>
                <a:srgbClr val="C00000"/>
              </a:solidFill>
              <a:latin typeface="+mn-ea"/>
            </a:endParaRPr>
          </a:p>
          <a:p>
            <a:pPr lvl="0" algn="ctr" defTabSz="977900">
              <a:lnSpc>
                <a:spcPct val="130000"/>
              </a:lnSpc>
              <a:spcAft>
                <a:spcPts val="0"/>
              </a:spcAft>
            </a:pPr>
            <a:endParaRPr lang="en-US" altLang="ko-KR" sz="2000" spc="-150" dirty="0">
              <a:solidFill>
                <a:srgbClr val="C00000"/>
              </a:solidFill>
              <a:latin typeface="Corbel"/>
              <a:ea typeface="맑은 고딕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51520" y="1210258"/>
            <a:ext cx="15841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77900">
              <a:lnSpc>
                <a:spcPct val="130000"/>
              </a:lnSpc>
              <a:spcAft>
                <a:spcPts val="0"/>
              </a:spcAft>
            </a:pPr>
            <a:r>
              <a:rPr lang="ko-KR" altLang="en-US" sz="2000" spc="-150" dirty="0" smtClean="0">
                <a:solidFill>
                  <a:srgbClr val="C00000"/>
                </a:solidFill>
                <a:latin typeface="Corbel"/>
                <a:ea typeface="맑은 고딕"/>
              </a:rPr>
              <a:t>기존 재정</a:t>
            </a:r>
            <a:r>
              <a:rPr lang="en-US" altLang="ko-KR" sz="2000" spc="-150" dirty="0" smtClean="0">
                <a:solidFill>
                  <a:srgbClr val="C00000"/>
                </a:solidFill>
                <a:latin typeface="Corbel"/>
                <a:ea typeface="맑은 고딕"/>
              </a:rPr>
              <a:t>*</a:t>
            </a:r>
            <a:endParaRPr lang="en-US" altLang="ko-KR" sz="2000" spc="-150" dirty="0">
              <a:solidFill>
                <a:srgbClr val="C00000"/>
              </a:solidFill>
              <a:latin typeface="Corbel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2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ko-KR" altLang="en-US" sz="3200" dirty="0" smtClean="0">
                <a:solidFill>
                  <a:srgbClr val="1F497D">
                    <a:lumMod val="75000"/>
                  </a:srgbClr>
                </a:solidFill>
              </a:rPr>
              <a:t>의료전달체계</a:t>
            </a:r>
            <a:r>
              <a:rPr lang="ko-KR" altLang="en-US" sz="3200" dirty="0" smtClean="0"/>
              <a:t> 개편 </a:t>
            </a:r>
            <a:r>
              <a:rPr lang="mr-IN" altLang="ko-KR" sz="3200" dirty="0" smtClean="0"/>
              <a:t>–</a:t>
            </a:r>
            <a:r>
              <a:rPr lang="ko-KR" altLang="en-US" sz="3200" dirty="0" smtClean="0"/>
              <a:t> </a:t>
            </a:r>
            <a:r>
              <a:rPr lang="ko-KR" altLang="en-US" sz="3200" dirty="0" smtClean="0">
                <a:solidFill>
                  <a:srgbClr val="C00000"/>
                </a:solidFill>
              </a:rPr>
              <a:t>기능</a:t>
            </a:r>
            <a:r>
              <a:rPr lang="ko-KR" altLang="en-US" sz="3200" dirty="0" smtClean="0"/>
              <a:t> 중심 개편</a:t>
            </a:r>
            <a:endParaRPr kumimoji="1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kumimoji="1" lang="ko-KR" altLang="en-US" sz="2800" dirty="0">
                <a:solidFill>
                  <a:srgbClr val="C00000"/>
                </a:solidFill>
              </a:rPr>
              <a:t>기능 </a:t>
            </a:r>
            <a:r>
              <a:rPr kumimoji="1" lang="ko-KR" altLang="en-US" sz="2800" b="1" dirty="0">
                <a:solidFill>
                  <a:srgbClr val="C00000"/>
                </a:solidFill>
              </a:rPr>
              <a:t>분화</a:t>
            </a:r>
            <a:r>
              <a:rPr kumimoji="1" lang="ko-KR" altLang="en-US" sz="2800" dirty="0">
                <a:solidFill>
                  <a:srgbClr val="C00000"/>
                </a:solidFill>
              </a:rPr>
              <a:t> </a:t>
            </a:r>
            <a:r>
              <a:rPr kumimoji="1" lang="mr-IN" altLang="ko-KR" sz="2800" dirty="0"/>
              <a:t>–</a:t>
            </a:r>
            <a:r>
              <a:rPr kumimoji="1" lang="ko-KR" altLang="en-US" sz="2800" dirty="0"/>
              <a:t> </a:t>
            </a:r>
            <a:r>
              <a:rPr kumimoji="1" lang="ko-KR" altLang="en-US" sz="2800" dirty="0" smtClean="0"/>
              <a:t>종별기능에 따른 </a:t>
            </a:r>
            <a:r>
              <a:rPr kumimoji="1" lang="ko-KR" altLang="en-US" sz="2800" dirty="0"/>
              <a:t>진료비 차등제 </a:t>
            </a:r>
            <a:r>
              <a:rPr kumimoji="1" lang="en-US" altLang="ko-KR" sz="2800" dirty="0" smtClean="0"/>
              <a:t/>
            </a:r>
            <a:br>
              <a:rPr kumimoji="1" lang="en-US" altLang="ko-KR" sz="2800" dirty="0" smtClean="0"/>
            </a:br>
            <a:r>
              <a:rPr kumimoji="1" lang="en-US" altLang="ko-KR" sz="2800" dirty="0">
                <a:solidFill>
                  <a:srgbClr val="C00000"/>
                </a:solidFill>
                <a:sym typeface="Wingdings"/>
              </a:rPr>
              <a:t></a:t>
            </a:r>
            <a:r>
              <a:rPr kumimoji="1" lang="ko-KR" altLang="en-US" sz="2800" dirty="0">
                <a:solidFill>
                  <a:srgbClr val="C00000"/>
                </a:solidFill>
              </a:rPr>
              <a:t> 기존 </a:t>
            </a:r>
            <a:r>
              <a:rPr kumimoji="1" lang="ko-KR" altLang="en-US" sz="2800" dirty="0" smtClean="0">
                <a:solidFill>
                  <a:srgbClr val="C00000"/>
                </a:solidFill>
              </a:rPr>
              <a:t>재정 </a:t>
            </a:r>
            <a:r>
              <a:rPr kumimoji="1" lang="en-US" altLang="ko-KR" sz="2800" dirty="0" smtClean="0"/>
              <a:t>=</a:t>
            </a:r>
            <a:r>
              <a:rPr kumimoji="1" lang="ko-KR" altLang="en-US" sz="2800" dirty="0" smtClean="0"/>
              <a:t> </a:t>
            </a:r>
            <a:r>
              <a:rPr kumimoji="1" lang="ko-KR" altLang="en-US" sz="2200" dirty="0" smtClean="0"/>
              <a:t>① 종별 진료비 총액 </a:t>
            </a:r>
            <a:endParaRPr kumimoji="1" lang="en-US" altLang="ko-KR" sz="2200" dirty="0" smtClean="0"/>
          </a:p>
          <a:p>
            <a:pPr marL="2400300" lv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kumimoji="1" lang="ko-KR" altLang="en-US" sz="2200" dirty="0" smtClean="0"/>
              <a:t>② 비급여의 급여 전환시 발생하는 진료비 차액 </a:t>
            </a:r>
            <a:r>
              <a:rPr kumimoji="1" lang="en-US" altLang="ko-KR" sz="2200" dirty="0" smtClean="0"/>
              <a:t/>
            </a:r>
            <a:br>
              <a:rPr kumimoji="1" lang="en-US" altLang="ko-KR" sz="2200" dirty="0" smtClean="0"/>
            </a:br>
            <a:r>
              <a:rPr kumimoji="1" lang="ko-KR" altLang="en-US" sz="2200" dirty="0" smtClean="0"/>
              <a:t>     </a:t>
            </a:r>
            <a:r>
              <a:rPr lang="en-US" altLang="ko-KR" sz="2000" dirty="0" smtClean="0"/>
              <a:t>(</a:t>
            </a:r>
            <a:r>
              <a:rPr lang="ko-KR" altLang="en-US" sz="2000" dirty="0"/>
              <a:t>저평가 수가 인상에 활용</a:t>
            </a:r>
            <a:r>
              <a:rPr lang="en-US" altLang="ko-KR" sz="2000" dirty="0"/>
              <a:t>, 30.6</a:t>
            </a:r>
            <a:r>
              <a:rPr lang="ko-KR" altLang="en-US" sz="2000" dirty="0"/>
              <a:t>조원에 기 포함</a:t>
            </a:r>
            <a:r>
              <a:rPr lang="en-US" altLang="ko-KR" sz="2000" dirty="0"/>
              <a:t>) </a:t>
            </a:r>
            <a:r>
              <a:rPr kumimoji="1" lang="ko-KR" altLang="en-US" sz="1900" spc="-150" dirty="0" smtClean="0"/>
              <a:t> </a:t>
            </a:r>
            <a:endParaRPr kumimoji="1" lang="en-US" altLang="ko-KR" sz="1900" spc="-150" dirty="0" smtClean="0"/>
          </a:p>
          <a:p>
            <a:pPr>
              <a:lnSpc>
                <a:spcPct val="200000"/>
              </a:lnSpc>
            </a:pPr>
            <a:r>
              <a:rPr kumimoji="1" lang="ko-KR" altLang="en-US" sz="2800" dirty="0" smtClean="0">
                <a:solidFill>
                  <a:srgbClr val="C00000"/>
                </a:solidFill>
              </a:rPr>
              <a:t>기능 </a:t>
            </a:r>
            <a:r>
              <a:rPr kumimoji="1" lang="ko-KR" altLang="en-US" sz="2800" b="1" dirty="0">
                <a:solidFill>
                  <a:srgbClr val="C00000"/>
                </a:solidFill>
              </a:rPr>
              <a:t>강화</a:t>
            </a:r>
            <a:r>
              <a:rPr kumimoji="1" lang="ko-KR" altLang="en-US" sz="2800" dirty="0">
                <a:solidFill>
                  <a:srgbClr val="C00000"/>
                </a:solidFill>
              </a:rPr>
              <a:t> </a:t>
            </a:r>
            <a:r>
              <a:rPr kumimoji="1" lang="en-US" altLang="ko-KR" sz="2800" dirty="0" smtClean="0">
                <a:solidFill>
                  <a:srgbClr val="C00000"/>
                </a:solidFill>
              </a:rPr>
              <a:t>(=</a:t>
            </a:r>
            <a:r>
              <a:rPr kumimoji="1" lang="ko-KR" altLang="en-US" sz="2800" dirty="0">
                <a:solidFill>
                  <a:srgbClr val="C00000"/>
                </a:solidFill>
              </a:rPr>
              <a:t> </a:t>
            </a:r>
            <a:r>
              <a:rPr kumimoji="1" lang="ko-KR" altLang="en-US" sz="2800" dirty="0" smtClean="0">
                <a:solidFill>
                  <a:srgbClr val="C00000"/>
                </a:solidFill>
              </a:rPr>
              <a:t>새로운 기능</a:t>
            </a:r>
            <a:r>
              <a:rPr kumimoji="1" lang="en-US" altLang="ko-KR" sz="2800" dirty="0" smtClean="0">
                <a:solidFill>
                  <a:srgbClr val="C00000"/>
                </a:solidFill>
              </a:rPr>
              <a:t>)</a:t>
            </a:r>
            <a:r>
              <a:rPr kumimoji="1" lang="ko-KR" altLang="en-US" sz="2800" dirty="0" smtClean="0">
                <a:solidFill>
                  <a:srgbClr val="C00000"/>
                </a:solidFill>
              </a:rPr>
              <a:t> </a:t>
            </a:r>
            <a:r>
              <a:rPr kumimoji="1" lang="ko-KR" altLang="en-US" sz="2800" dirty="0" smtClean="0">
                <a:solidFill>
                  <a:srgbClr val="C00000"/>
                </a:solidFill>
                <a:sym typeface="Wingdings"/>
              </a:rPr>
              <a:t></a:t>
            </a:r>
            <a:r>
              <a:rPr kumimoji="1" lang="ko-KR" altLang="en-US" sz="2800" dirty="0" smtClean="0">
                <a:solidFill>
                  <a:srgbClr val="C00000"/>
                </a:solidFill>
              </a:rPr>
              <a:t> 추가 재정</a:t>
            </a:r>
            <a:endParaRPr kumimoji="1" lang="en-US" altLang="ko-KR" sz="2800" dirty="0">
              <a:solidFill>
                <a:srgbClr val="C00000"/>
              </a:solidFill>
            </a:endParaRPr>
          </a:p>
          <a:p>
            <a:pPr lvl="1">
              <a:lnSpc>
                <a:spcPct val="200000"/>
              </a:lnSpc>
            </a:pPr>
            <a:r>
              <a:rPr kumimoji="1" lang="ko-KR" altLang="en-US" sz="2400" dirty="0" smtClean="0"/>
              <a:t>노인과 만성질환자를 위한 일차의료 강화 </a:t>
            </a:r>
            <a:endParaRPr kumimoji="1" lang="en-US" altLang="ko-KR" sz="2400" dirty="0" smtClean="0"/>
          </a:p>
          <a:p>
            <a:pPr lvl="1">
              <a:lnSpc>
                <a:spcPct val="200000"/>
              </a:lnSpc>
            </a:pPr>
            <a:r>
              <a:rPr kumimoji="1" lang="ko-KR" altLang="en-US" sz="2400" dirty="0" smtClean="0"/>
              <a:t>지역거점병원과 전문병의원 육성  </a:t>
            </a:r>
            <a:endParaRPr kumimoji="1"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0740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ko-KR" altLang="en-US" dirty="0" smtClean="0"/>
              <a:t>전달체계</a:t>
            </a:r>
            <a:r>
              <a:rPr kumimoji="1" lang="en-US" altLang="ko-KR" dirty="0" smtClean="0"/>
              <a:t> </a:t>
            </a:r>
            <a:r>
              <a:rPr kumimoji="1" lang="ko-KR" altLang="en-US" dirty="0" smtClean="0"/>
              <a:t>개편 방안 </a:t>
            </a:r>
            <a:r>
              <a:rPr kumimoji="1" lang="mr-IN" altLang="ko-KR" dirty="0" smtClean="0"/>
              <a:t>–</a:t>
            </a:r>
            <a:r>
              <a:rPr kumimoji="1" lang="ko-KR" altLang="en-US" dirty="0" smtClean="0"/>
              <a:t> 기능 분화 </a:t>
            </a:r>
            <a:endParaRPr kumimoji="1"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 smtClean="0"/>
              <a:t>기존 재정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324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기능 중심 진료비 차등제  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91264" cy="5112568"/>
          </a:xfrm>
        </p:spPr>
        <p:txBody>
          <a:bodyPr>
            <a:noAutofit/>
          </a:bodyPr>
          <a:lstStyle/>
          <a:p>
            <a:r>
              <a:rPr lang="ko-KR" altLang="en-US" sz="2000" dirty="0"/>
              <a:t>정의</a:t>
            </a:r>
            <a:r>
              <a:rPr lang="ko-KR" altLang="en-US" sz="2000" dirty="0" smtClean="0">
                <a:solidFill>
                  <a:srgbClr val="C00000"/>
                </a:solidFill>
              </a:rPr>
              <a:t> </a:t>
            </a:r>
            <a:r>
              <a:rPr lang="mr-IN" altLang="ko-KR" sz="1800" dirty="0"/>
              <a:t>–</a:t>
            </a:r>
            <a:r>
              <a:rPr lang="ko-KR" altLang="en-US" sz="1800" dirty="0"/>
              <a:t> </a:t>
            </a:r>
            <a:r>
              <a:rPr lang="ko-KR" altLang="en-US" sz="1800" dirty="0" smtClean="0"/>
              <a:t>기능 유형에 </a:t>
            </a:r>
            <a:r>
              <a:rPr lang="ko-KR" altLang="en-US" sz="1800" dirty="0" smtClean="0">
                <a:solidFill>
                  <a:srgbClr val="C00000"/>
                </a:solidFill>
              </a:rPr>
              <a:t>부합하는</a:t>
            </a:r>
            <a:r>
              <a:rPr lang="ko-KR" altLang="en-US" sz="1800" dirty="0" smtClean="0"/>
              <a:t> </a:t>
            </a:r>
            <a:r>
              <a:rPr lang="ko-KR" altLang="en-US" sz="1800" dirty="0"/>
              <a:t>진료에는 </a:t>
            </a:r>
            <a:r>
              <a:rPr lang="ko-KR" altLang="en-US" sz="1800" dirty="0" smtClean="0"/>
              <a:t>인센티브를 적용 </a:t>
            </a:r>
            <a:r>
              <a:rPr lang="en-US" altLang="ko-KR" sz="1800" dirty="0"/>
              <a:t/>
            </a:r>
            <a:br>
              <a:rPr lang="en-US" altLang="ko-KR" sz="1800" dirty="0"/>
            </a:br>
            <a:r>
              <a:rPr lang="ko-KR" altLang="en-US" sz="1800" dirty="0" smtClean="0"/>
              <a:t>                </a:t>
            </a:r>
            <a:r>
              <a:rPr lang="en-US" altLang="ko-KR" sz="1800" dirty="0" smtClean="0"/>
              <a:t>	</a:t>
            </a:r>
            <a:r>
              <a:rPr lang="ko-KR" altLang="en-US" sz="1800" dirty="0"/>
              <a:t> </a:t>
            </a:r>
            <a:r>
              <a:rPr lang="ko-KR" altLang="en-US" sz="1800" dirty="0" smtClean="0"/>
              <a:t>       </a:t>
            </a:r>
            <a:r>
              <a:rPr lang="ko-KR" altLang="en-US" sz="1800" dirty="0" smtClean="0">
                <a:solidFill>
                  <a:srgbClr val="C00000"/>
                </a:solidFill>
              </a:rPr>
              <a:t>부합하지</a:t>
            </a:r>
            <a:r>
              <a:rPr lang="ko-KR" altLang="en-US" sz="1800" dirty="0" smtClean="0"/>
              <a:t> </a:t>
            </a:r>
            <a:r>
              <a:rPr lang="ko-KR" altLang="en-US" sz="1800" dirty="0">
                <a:solidFill>
                  <a:srgbClr val="C00000"/>
                </a:solidFill>
              </a:rPr>
              <a:t>않는</a:t>
            </a:r>
            <a:r>
              <a:rPr lang="ko-KR" altLang="en-US" sz="1800" dirty="0"/>
              <a:t> 진료에는 디스인센티브를 </a:t>
            </a:r>
            <a:r>
              <a:rPr lang="ko-KR" altLang="en-US" sz="1800" dirty="0" smtClean="0"/>
              <a:t>적용</a:t>
            </a:r>
            <a:endParaRPr lang="en-US" altLang="ko-KR" sz="1800" dirty="0"/>
          </a:p>
          <a:p>
            <a:pPr lvl="2"/>
            <a:r>
              <a:rPr lang="ko-KR" altLang="en-US" sz="1200" dirty="0"/>
              <a:t>의료법의 의료기관 유형은 병상 수 등을 기준으로 한 </a:t>
            </a:r>
            <a:r>
              <a:rPr lang="ko-KR" altLang="en-US" sz="1200" dirty="0">
                <a:solidFill>
                  <a:srgbClr val="C00000"/>
                </a:solidFill>
              </a:rPr>
              <a:t>구조</a:t>
            </a:r>
            <a:r>
              <a:rPr lang="ko-KR" altLang="en-US" sz="1200" dirty="0"/>
              <a:t> 중심의 </a:t>
            </a:r>
            <a:r>
              <a:rPr lang="ko-KR" altLang="en-US" sz="1200" dirty="0" smtClean="0"/>
              <a:t>분류</a:t>
            </a:r>
            <a:endParaRPr lang="en-US" altLang="ko-KR" sz="1200" dirty="0" smtClean="0"/>
          </a:p>
          <a:p>
            <a:r>
              <a:rPr lang="en-US" altLang="ko-KR" sz="2000" dirty="0" smtClean="0"/>
              <a:t>1</a:t>
            </a:r>
            <a:r>
              <a:rPr lang="ko-KR" altLang="en-US" sz="2000" dirty="0" smtClean="0"/>
              <a:t>단계 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기능 기반 의료기관 </a:t>
            </a:r>
            <a:r>
              <a:rPr lang="ko-KR" altLang="en-US" sz="2000" dirty="0" smtClean="0">
                <a:solidFill>
                  <a:srgbClr val="C00000"/>
                </a:solidFill>
              </a:rPr>
              <a:t>유형 정의 </a:t>
            </a:r>
            <a:endParaRPr lang="en-US" altLang="ko-KR" sz="2000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sz="1800" dirty="0" smtClean="0"/>
              <a:t>우선은 기관별 입원병상 여부와 병상규모에 따라 분류하되 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중장기적으로는 기능분석 결과와 사회적 합의에 근거한 재분류   </a:t>
            </a:r>
            <a:endParaRPr lang="en-US" altLang="ko-KR" sz="1800" dirty="0" smtClean="0"/>
          </a:p>
          <a:p>
            <a:pPr lvl="2"/>
            <a:r>
              <a:rPr lang="ko-KR" altLang="en-US" sz="1050" dirty="0"/>
              <a:t>예</a:t>
            </a:r>
            <a:r>
              <a:rPr lang="en-US" altLang="ko-KR" sz="1050" dirty="0"/>
              <a:t>)</a:t>
            </a:r>
            <a:r>
              <a:rPr lang="ko-KR" altLang="en-US" sz="1050" dirty="0"/>
              <a:t> </a:t>
            </a:r>
            <a:r>
              <a:rPr lang="ko-KR" altLang="en-US" sz="1050" dirty="0" smtClean="0"/>
              <a:t>기능 분석 </a:t>
            </a:r>
            <a:r>
              <a:rPr lang="en-US" altLang="ko-KR" sz="1050" dirty="0" smtClean="0"/>
              <a:t>-</a:t>
            </a:r>
            <a:r>
              <a:rPr lang="ko-KR" altLang="en-US" sz="1050" dirty="0" smtClean="0"/>
              <a:t> 진료의 </a:t>
            </a:r>
            <a:r>
              <a:rPr lang="ko-KR" altLang="en-US" sz="1050" dirty="0"/>
              <a:t>범위</a:t>
            </a:r>
            <a:r>
              <a:rPr lang="en-US" altLang="ko-KR" sz="1050" dirty="0"/>
              <a:t>(DRG </a:t>
            </a:r>
            <a:r>
              <a:rPr lang="ko-KR" altLang="en-US" sz="1050" dirty="0"/>
              <a:t>수</a:t>
            </a:r>
            <a:r>
              <a:rPr lang="en-US" altLang="ko-KR" sz="1050" dirty="0"/>
              <a:t>)</a:t>
            </a:r>
            <a:r>
              <a:rPr lang="ko-KR" altLang="en-US" sz="1050" dirty="0"/>
              <a:t>와 환자의 중증도</a:t>
            </a:r>
            <a:r>
              <a:rPr lang="en-US" altLang="ko-KR" sz="1050" dirty="0"/>
              <a:t>(DRG A&amp;B class) </a:t>
            </a:r>
            <a:r>
              <a:rPr lang="ko-KR" altLang="en-US" sz="1050" dirty="0"/>
              <a:t>를 기준으로 </a:t>
            </a:r>
            <a:r>
              <a:rPr lang="ko-KR" altLang="en-US" sz="1050" dirty="0" smtClean="0"/>
              <a:t>분류</a:t>
            </a:r>
            <a:endParaRPr lang="en-US" altLang="ko-KR" sz="1050" dirty="0" smtClean="0"/>
          </a:p>
          <a:p>
            <a:r>
              <a:rPr lang="en-US" altLang="ko-KR" sz="2000" dirty="0" smtClean="0"/>
              <a:t>2</a:t>
            </a:r>
            <a:r>
              <a:rPr lang="ko-KR" altLang="en-US" sz="2000" dirty="0" smtClean="0"/>
              <a:t>단계 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기능 유형별 </a:t>
            </a:r>
            <a:r>
              <a:rPr lang="ko-KR" altLang="en-US" sz="2000" dirty="0" smtClean="0">
                <a:solidFill>
                  <a:srgbClr val="C00000"/>
                </a:solidFill>
              </a:rPr>
              <a:t>역점 질환과 수술 정의  </a:t>
            </a:r>
            <a:endParaRPr lang="en-US" altLang="ko-KR" sz="2000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sz="1800" dirty="0"/>
              <a:t>단기적으로는 </a:t>
            </a:r>
            <a:r>
              <a:rPr lang="ko-KR" altLang="en-US" sz="1800" dirty="0" smtClean="0"/>
              <a:t>상급종합에 부합하지 않는 </a:t>
            </a:r>
            <a:r>
              <a:rPr lang="ko-KR" altLang="en-US" sz="1800" dirty="0"/>
              <a:t>경증질환 및 경증수술을 </a:t>
            </a:r>
            <a:r>
              <a:rPr lang="ko-KR" altLang="en-US" sz="1800" dirty="0" smtClean="0"/>
              <a:t>정의 </a:t>
            </a:r>
            <a:endParaRPr lang="en-US" altLang="ko-KR" sz="1800" dirty="0"/>
          </a:p>
          <a:p>
            <a:pPr lvl="2"/>
            <a:r>
              <a:rPr lang="ko-KR" altLang="en-US" sz="1050" dirty="0"/>
              <a:t>상급종합에서 경증질환 및 </a:t>
            </a:r>
            <a:r>
              <a:rPr lang="ko-KR" altLang="en-US" sz="1050" dirty="0" smtClean="0"/>
              <a:t>경증수술을 하는 </a:t>
            </a:r>
            <a:r>
              <a:rPr lang="ko-KR" altLang="en-US" sz="1050" dirty="0"/>
              <a:t>경우 병원 진료비 인하와 본인부담률 인상 병행    </a:t>
            </a:r>
            <a:endParaRPr lang="en-US" altLang="ko-KR" sz="1050" dirty="0"/>
          </a:p>
          <a:p>
            <a:pPr lvl="1"/>
            <a:r>
              <a:rPr lang="ko-KR" altLang="en-US" sz="1800" dirty="0" smtClean="0"/>
              <a:t>중장기적으로 기능 유형별 역점 질환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시술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수술을 정의 </a:t>
            </a:r>
            <a:r>
              <a:rPr lang="en-US" altLang="ko-KR" sz="1800" dirty="0" smtClean="0"/>
              <a:t>(grey zone </a:t>
            </a:r>
            <a:r>
              <a:rPr lang="ko-KR" altLang="en-US" sz="1800" dirty="0" smtClean="0"/>
              <a:t>줄여나감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중장기적으로 전문센터별 역점질환을 정의하여 중복투자 방지 </a:t>
            </a:r>
            <a:endParaRPr lang="en-US" altLang="ko-KR" sz="1800" dirty="0" smtClean="0"/>
          </a:p>
          <a:p>
            <a:pPr lvl="2"/>
            <a:r>
              <a:rPr lang="ko-KR" altLang="en-US" sz="1050" dirty="0" smtClean="0"/>
              <a:t>대상 </a:t>
            </a:r>
            <a:r>
              <a:rPr lang="mr-IN" altLang="ko-KR" sz="1050" dirty="0" smtClean="0"/>
              <a:t>–</a:t>
            </a:r>
            <a:r>
              <a:rPr lang="ko-KR" altLang="en-US" sz="1050" dirty="0" smtClean="0"/>
              <a:t> 응급질환</a:t>
            </a:r>
            <a:r>
              <a:rPr lang="en-US" altLang="ko-KR" sz="1050" dirty="0" smtClean="0"/>
              <a:t>,</a:t>
            </a:r>
            <a:r>
              <a:rPr lang="ko-KR" altLang="en-US" sz="1050" dirty="0" smtClean="0"/>
              <a:t> 술기 난이도가 높아 의학적으로 </a:t>
            </a:r>
            <a:r>
              <a:rPr lang="en-US" altLang="ko-KR" sz="1050" dirty="0" smtClean="0"/>
              <a:t>Volume-threshold </a:t>
            </a:r>
            <a:r>
              <a:rPr lang="ko-KR" altLang="en-US" sz="1050" dirty="0" smtClean="0"/>
              <a:t>가 정의된 질환 </a:t>
            </a:r>
            <a:endParaRPr lang="en-US" altLang="ko-KR" sz="1050" dirty="0" smtClean="0"/>
          </a:p>
          <a:p>
            <a:pPr lvl="2"/>
            <a:r>
              <a:rPr lang="ko-KR" altLang="en-US" sz="1050" dirty="0" smtClean="0"/>
              <a:t>예</a:t>
            </a:r>
            <a:r>
              <a:rPr lang="en-US" altLang="ko-KR" sz="1050" dirty="0" smtClean="0"/>
              <a:t>)</a:t>
            </a:r>
            <a:r>
              <a:rPr lang="ko-KR" altLang="en-US" sz="1050" dirty="0" smtClean="0"/>
              <a:t> </a:t>
            </a:r>
            <a:r>
              <a:rPr lang="en-US" altLang="ko-KR" sz="1050" dirty="0" smtClean="0"/>
              <a:t>PCI </a:t>
            </a:r>
            <a:r>
              <a:rPr lang="mr-IN" altLang="ko-KR" sz="1050" dirty="0" smtClean="0"/>
              <a:t>–</a:t>
            </a:r>
            <a:r>
              <a:rPr lang="en-US" altLang="ko-KR" sz="1050" dirty="0" smtClean="0"/>
              <a:t> </a:t>
            </a:r>
            <a:r>
              <a:rPr lang="ko-KR" altLang="en-US" sz="1050" dirty="0" smtClean="0"/>
              <a:t>심혈관센터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출혈성 뇌졸중의 신경외과 수술 </a:t>
            </a:r>
            <a:r>
              <a:rPr lang="mr-IN" altLang="ko-KR" sz="1050" dirty="0" smtClean="0"/>
              <a:t>–</a:t>
            </a:r>
            <a:r>
              <a:rPr lang="ko-KR" altLang="en-US" sz="1050" dirty="0" smtClean="0"/>
              <a:t> 권역뇌혈관센터</a:t>
            </a:r>
            <a:r>
              <a:rPr lang="en-US" altLang="ko-KR" sz="1050" dirty="0" smtClean="0"/>
              <a:t>,</a:t>
            </a:r>
            <a:r>
              <a:rPr lang="ko-KR" altLang="en-US" sz="1050" dirty="0" smtClean="0"/>
              <a:t> 식도암 </a:t>
            </a:r>
            <a:r>
              <a:rPr lang="mr-IN" altLang="ko-KR" sz="1050" dirty="0" smtClean="0"/>
              <a:t>–</a:t>
            </a:r>
            <a:r>
              <a:rPr lang="ko-KR" altLang="en-US" sz="1050" dirty="0" smtClean="0"/>
              <a:t> 일정 수 이상 환자를 수술할 실적이 있는 종합병원급 이상 병원   </a:t>
            </a:r>
            <a:endParaRPr lang="en-US" altLang="ko-KR" sz="1050" dirty="0" smtClean="0"/>
          </a:p>
        </p:txBody>
      </p:sp>
      <p:sp>
        <p:nvSpPr>
          <p:cNvPr id="3" name="오른쪽 중괄호[R] 2"/>
          <p:cNvSpPr/>
          <p:nvPr/>
        </p:nvSpPr>
        <p:spPr>
          <a:xfrm>
            <a:off x="7596336" y="1196752"/>
            <a:ext cx="360040" cy="72008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" name="텍스트 상자 1"/>
          <p:cNvSpPr txBox="1"/>
          <p:nvPr/>
        </p:nvSpPr>
        <p:spPr>
          <a:xfrm>
            <a:off x="7668344" y="1340768"/>
            <a:ext cx="93610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en-US" altLang="ko-KR" sz="2000" dirty="0" smtClean="0">
                <a:latin typeface="+mn-ea"/>
                <a:ea typeface="+mn-ea"/>
              </a:rPr>
              <a:t>3</a:t>
            </a:r>
            <a:r>
              <a:rPr kumimoji="1" lang="ko-KR" altLang="en-US" sz="2000" dirty="0" smtClean="0">
                <a:latin typeface="+mn-ea"/>
                <a:ea typeface="+mn-ea"/>
              </a:rPr>
              <a:t>단계</a:t>
            </a:r>
            <a:endParaRPr kumimoji="1" lang="ko-KR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0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원본">
  <a:themeElements>
    <a:clrScheme name="각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사용자 지정 3">
      <a:majorFont>
        <a:latin typeface="Consolas"/>
        <a:ea typeface="HY견고딕"/>
        <a:cs typeface=""/>
      </a:majorFont>
      <a:minorFont>
        <a:latin typeface="Corbel"/>
        <a:ea typeface="맑은 고딕"/>
        <a:cs typeface="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원본">
  <a:themeElements>
    <a:clrScheme name="각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사용자 지정 3">
      <a:majorFont>
        <a:latin typeface="Consolas"/>
        <a:ea typeface="HY견고딕"/>
        <a:cs typeface=""/>
      </a:majorFont>
      <a:minorFont>
        <a:latin typeface="Corbel"/>
        <a:ea typeface="맑은 고딕"/>
        <a:cs typeface="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25302</TotalTime>
  <Words>2416</Words>
  <Application>Microsoft Office PowerPoint</Application>
  <PresentationFormat>화면 슬라이드 쇼(4:3)</PresentationFormat>
  <Paragraphs>638</Paragraphs>
  <Slides>45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45</vt:i4>
      </vt:variant>
    </vt:vector>
  </HeadingPairs>
  <TitlesOfParts>
    <vt:vector size="47" baseType="lpstr">
      <vt:lpstr>원본</vt:lpstr>
      <vt:lpstr>1_원본</vt:lpstr>
      <vt:lpstr>2017년 12월 22일 서울대학교 의과대학 의료관리학교실  김         윤</vt:lpstr>
      <vt:lpstr>편견을 버리면 노래가 들린다  </vt:lpstr>
      <vt:lpstr>권고문의 성격</vt:lpstr>
      <vt:lpstr>관계 – 권고문 vs. 정책제안 </vt:lpstr>
      <vt:lpstr>의료전달체계 개편 - 방향</vt:lpstr>
      <vt:lpstr>일차의료와 전달체계 개편에 부합하는 수가 인상</vt:lpstr>
      <vt:lpstr>의료전달체계 개편 – 기능 중심 개편</vt:lpstr>
      <vt:lpstr>전달체계 개편 방안 – 기능 분화 </vt:lpstr>
      <vt:lpstr>기능 중심 진료비 차등제  </vt:lpstr>
      <vt:lpstr>기능 분화 – 기능 유형에 따른 진료비 차등제 </vt:lpstr>
      <vt:lpstr>종합병원과 병원의 진료기능 분석</vt:lpstr>
      <vt:lpstr>슬라이드 12</vt:lpstr>
      <vt:lpstr>단과 전문병의원 – 현 종별기준별 분포</vt:lpstr>
      <vt:lpstr>단과병원과 전문의원의 진료기능 유사성 – 산과 </vt:lpstr>
      <vt:lpstr>단과병원과 전문의원의 진료기능 유사성 – 정형외과 </vt:lpstr>
      <vt:lpstr>단과병원과 전문의원의 진료기능 유사성 – 대장항문외과</vt:lpstr>
      <vt:lpstr>기능에 따른 병의원 유형 정의 – 원안 </vt:lpstr>
      <vt:lpstr>기능에 따른 병의원 유형 정의 – 수정안</vt:lpstr>
      <vt:lpstr>기능에 따른 병의원 유형 상세 정의</vt:lpstr>
      <vt:lpstr>기능에 따른 병의원 유형 상세 정의(계속)</vt:lpstr>
      <vt:lpstr>권고문(안) </vt:lpstr>
      <vt:lpstr>기능에 따른 진료비 차등제 – 실행(안)</vt:lpstr>
      <vt:lpstr>경증 질환 및 수술 분류 방안(안)</vt:lpstr>
      <vt:lpstr>기능 유형에 따른 진료비 차등제 적용 방안(1) </vt:lpstr>
      <vt:lpstr>기능 중심의 적정수가 보상방안(1)</vt:lpstr>
      <vt:lpstr>기능 유형에 따른 진료비 차등제 적용 방안(2) </vt:lpstr>
      <vt:lpstr>기능 중심의 적정수가 보상방안(2)</vt:lpstr>
      <vt:lpstr>권고문 내용</vt:lpstr>
      <vt:lpstr>가감 적용 – 예: 상급종합 외래를 방문한 경증환자</vt:lpstr>
      <vt:lpstr>배타적 vs. 비배타적 경증질환 및 수술</vt:lpstr>
      <vt:lpstr>배타적 vs. 비배타적 경증질환 및 수술</vt:lpstr>
      <vt:lpstr>권고문(안) </vt:lpstr>
      <vt:lpstr>기능 중심 병원 유형화를 통한 분화 발전 </vt:lpstr>
      <vt:lpstr>전달체계 개편 방안 – 기능 강화 </vt:lpstr>
      <vt:lpstr>의료전달체계 개편</vt:lpstr>
      <vt:lpstr>[1] 일차의료강화 방안 </vt:lpstr>
      <vt:lpstr>일차의료기관 – 대상</vt:lpstr>
      <vt:lpstr>만성질환관리 강화 위한 급여확대 – 환자별 진료비(안)</vt:lpstr>
      <vt:lpstr>재정적 보상(안) – 중기 </vt:lpstr>
      <vt:lpstr>재정적 보상(안) – 장기  </vt:lpstr>
      <vt:lpstr>지역사회 중심 통합 일차의료체계 - 고위험군 </vt:lpstr>
      <vt:lpstr>[2] 지역거점병원 육성방안 (예시)</vt:lpstr>
      <vt:lpstr>[3] 전문병원 육성 방안(예시)</vt:lpstr>
      <vt:lpstr>감사합니다</vt:lpstr>
      <vt:lpstr>슬라이드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SNU</dc:creator>
  <cp:lastModifiedBy>Sol</cp:lastModifiedBy>
  <cp:revision>1051</cp:revision>
  <cp:lastPrinted>2017-12-18T00:33:18Z</cp:lastPrinted>
  <dcterms:created xsi:type="dcterms:W3CDTF">2010-09-17T04:35:13Z</dcterms:created>
  <dcterms:modified xsi:type="dcterms:W3CDTF">2017-12-27T05:48:36Z</dcterms:modified>
</cp:coreProperties>
</file>