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1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1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1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1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1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981" autoAdjust="0"/>
    <p:restoredTop sz="94660"/>
  </p:normalViewPr>
  <p:slideViewPr>
    <p:cSldViewPr>
      <p:cViewPr varScale="1">
        <p:scale>
          <a:sx n="87" d="100"/>
          <a:sy n="87" d="100"/>
        </p:scale>
        <p:origin x="-1224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2438400"/>
            <a:ext cx="5486400" cy="1470025"/>
          </a:xfrm>
        </p:spPr>
        <p:txBody>
          <a:bodyPr/>
          <a:lstStyle>
            <a:lvl1pPr>
              <a:defRPr>
                <a:solidFill>
                  <a:srgbClr val="000099"/>
                </a:solidFill>
              </a:defRPr>
            </a:lvl1pPr>
          </a:lstStyle>
          <a:p>
            <a:pPr lvl="0"/>
            <a:r>
              <a:rPr lang="ko-KR" altLang="en-US" noProof="0" smtClean="0"/>
              <a:t>마스터 제목 스타일 편집</a:t>
            </a:r>
            <a:endParaRPr lang="en-US" altLang="ko-KR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4419600"/>
            <a:ext cx="5486400" cy="609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ko-KR" altLang="en-US" noProof="0" smtClean="0"/>
              <a:t>마스터 부제목 스타일 편집</a:t>
            </a:r>
            <a:endParaRPr lang="en-US" altLang="ko-KR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C955248-95A1-4F6A-9D14-C9E776F5B01F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7C399F-9AD4-4FEF-BC6C-882632C3D3B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2190005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334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3340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870E3-11F7-4AEA-8C0C-14AB5E220A0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3826552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44B5D1-0C70-423E-8C3E-BA8CC8641C3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333844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0CFDFF-3FEA-4207-97B8-3E59379FFBD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2585240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80A1B3-E313-46E3-B5AD-CA74D4923CE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844872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DAA845-FFA1-4BB5-BDB1-D4FDA75CBCE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2130719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558586-37A1-4191-81CA-3F1148949A0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3623337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A6D26D-0BCA-4932-B76E-CAE75F1D487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1851432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BCA82-6B60-4547-B872-293A42ECF8F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2536760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12E927-7EF9-4959-BBCB-0A805FAD617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1521068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  <a:endParaRPr lang="en-US" altLang="ko-KR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altLang="ko-KR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굴림" panose="020B0600000101010101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굴림" panose="020B0600000101010101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굴림" panose="020B0600000101010101" pitchFamily="50" charset="-127"/>
              </a:defRPr>
            </a:lvl1pPr>
          </a:lstStyle>
          <a:p>
            <a:fld id="{1C884AB9-08B5-4E1D-BF8F-A36CE0A2AEC2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latinLnBrk="1" hangingPunct="1">
        <a:spcBef>
          <a:spcPct val="0"/>
        </a:spcBef>
        <a:spcAft>
          <a:spcPct val="0"/>
        </a:spcAft>
        <a:defRPr sz="4400" kern="1200">
          <a:solidFill>
            <a:schemeClr val="folHlink"/>
          </a:solidFill>
          <a:latin typeface="+mj-lt"/>
          <a:ea typeface="+mj-ea"/>
          <a:cs typeface="+mj-cs"/>
        </a:defRPr>
      </a:lvl1pPr>
      <a:lvl2pPr algn="l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Times New Roman" panose="02020603050405020304" pitchFamily="18" charset="0"/>
        </a:defRPr>
      </a:lvl2pPr>
      <a:lvl3pPr algn="l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Times New Roman" panose="02020603050405020304" pitchFamily="18" charset="0"/>
        </a:defRPr>
      </a:lvl3pPr>
      <a:lvl4pPr algn="l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Times New Roman" panose="02020603050405020304" pitchFamily="18" charset="0"/>
        </a:defRPr>
      </a:lvl4pPr>
      <a:lvl5pPr algn="l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Times New Roman" panose="02020603050405020304" pitchFamily="18" charset="0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Times New Roman" panose="02020603050405020304" pitchFamily="18" charset="0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Times New Roman" panose="02020603050405020304" pitchFamily="18" charset="0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Times New Roman" panose="02020603050405020304" pitchFamily="18" charset="0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har char="•"/>
        <a:defRPr sz="2800" kern="1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har char="–"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har char="–"/>
        <a:defRPr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-medi.or.kr/lay1/program/S1T118C291/dispute/list.do?rows=10&amp;cpage=10" TargetMode="External"/><Relationship Id="rId2" Type="http://schemas.openxmlformats.org/officeDocument/2006/relationships/hyperlink" Target="http://www.law.go.kr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kca.go.kr/odr/pg/pi/osPgAnnualExamW.do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3732" y="2204864"/>
            <a:ext cx="7810636" cy="1470025"/>
          </a:xfrm>
        </p:spPr>
        <p:txBody>
          <a:bodyPr/>
          <a:lstStyle/>
          <a:p>
            <a:r>
              <a:rPr lang="ko-KR" altLang="en-US" b="1" dirty="0" smtClean="0"/>
              <a:t>이것만 기억하면 </a:t>
            </a:r>
            <a:r>
              <a:rPr lang="en-US" altLang="ko-KR" b="1" dirty="0" smtClean="0"/>
              <a:t/>
            </a:r>
            <a:br>
              <a:rPr lang="en-US" altLang="ko-KR" b="1" dirty="0" smtClean="0"/>
            </a:br>
            <a:r>
              <a:rPr lang="ko-KR" altLang="en-US" b="1" dirty="0" smtClean="0"/>
              <a:t>진료실에서 의료 소송 예방 </a:t>
            </a:r>
            <a:endParaRPr lang="en-US" altLang="ko-KR" dirty="0">
              <a:ea typeface="굴림" panose="020B0600000101010101" pitchFamily="50" charset="-127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12" y="5085184"/>
            <a:ext cx="6939880" cy="609600"/>
          </a:xfrm>
        </p:spPr>
        <p:txBody>
          <a:bodyPr/>
          <a:lstStyle/>
          <a:p>
            <a:r>
              <a:rPr lang="ko-KR" altLang="en-US" b="1" dirty="0" err="1" smtClean="0">
                <a:solidFill>
                  <a:schemeClr val="tx1"/>
                </a:solidFill>
              </a:rPr>
              <a:t>대한산부인과의사회</a:t>
            </a:r>
            <a:r>
              <a:rPr lang="ko-KR" altLang="en-US" b="1" dirty="0" smtClean="0">
                <a:solidFill>
                  <a:schemeClr val="tx1"/>
                </a:solidFill>
              </a:rPr>
              <a:t>  법제이사  김재연 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40352" y="476672"/>
            <a:ext cx="1403648" cy="305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19089"/>
            <a:ext cx="9144000" cy="45365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ko-KR" altLang="en-US" sz="1800" b="1" dirty="0">
                <a:solidFill>
                  <a:srgbClr val="C0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둘째</a:t>
            </a:r>
            <a:r>
              <a:rPr lang="en-US" altLang="ko-KR" sz="1800" b="1" dirty="0">
                <a:solidFill>
                  <a:srgbClr val="C0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, (</a:t>
            </a:r>
            <a:r>
              <a:rPr lang="ko-KR" altLang="en-US" sz="1800" b="1" dirty="0">
                <a:solidFill>
                  <a:srgbClr val="C0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보건 의료인이 설명의무를 다하였는지 여부</a:t>
            </a:r>
            <a:r>
              <a:rPr lang="en-US" altLang="ko-KR" sz="1800" b="1" dirty="0">
                <a:solidFill>
                  <a:srgbClr val="C0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) </a:t>
            </a:r>
            <a:endParaRPr lang="en-US" altLang="ko-KR" sz="1800" b="1" dirty="0" smtClean="0">
              <a:solidFill>
                <a:srgbClr val="C00000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endParaRPr lang="en-US" altLang="ko-KR" sz="1000" b="1" dirty="0">
              <a:solidFill>
                <a:srgbClr val="C00000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>
              <a:lnSpc>
                <a:spcPct val="100000"/>
              </a:lnSpc>
            </a:pPr>
            <a:r>
              <a:rPr lang="ko-KR" altLang="en-US" sz="1800" b="1" dirty="0">
                <a:solidFill>
                  <a:schemeClr val="tx2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</a:t>
            </a:r>
            <a:r>
              <a:rPr lang="en-US" altLang="ko-KR" sz="1800" b="1" dirty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(</a:t>
            </a:r>
            <a:r>
              <a:rPr lang="ko-KR" altLang="en-US" sz="1800" b="1" dirty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설명의무</a:t>
            </a:r>
            <a:r>
              <a:rPr lang="en-US" altLang="ko-KR" sz="1800" b="1" dirty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) </a:t>
            </a:r>
            <a:r>
              <a:rPr lang="ko-KR" altLang="en-US" sz="1800" b="1" dirty="0">
                <a:solidFill>
                  <a:schemeClr val="tx2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일반적으로 의사는 환자에게 수술 등 침습을 가하는 과정 및 그 후에 나쁜 결과 발생의 개연성이 있는 의료행위를 하는 경우 또는 사망 등의 중대한 결과 발생이 예측되는 의료행위를 하는 경우에 있어서 응급 환자의 경우나 그 밖에 특단의 사정이 없는 한 진료계약상의 의무 내지 위 침습 등에 대한 승낙을 얻기 위한 전제로서 당해 환자 또는 그 가족에게 질병의 증상</a:t>
            </a:r>
            <a:r>
              <a:rPr lang="en-US" altLang="ko-KR" sz="1800" b="1" dirty="0">
                <a:solidFill>
                  <a:schemeClr val="tx2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sz="1800" b="1" dirty="0">
                <a:solidFill>
                  <a:schemeClr val="tx2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치료방법의 내용 및 필요성</a:t>
            </a:r>
            <a:r>
              <a:rPr lang="en-US" altLang="ko-KR" sz="1800" b="1" dirty="0">
                <a:solidFill>
                  <a:schemeClr val="tx2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sz="1800" b="1" dirty="0">
                <a:solidFill>
                  <a:schemeClr val="tx2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발생이 예상되는 위험 등에 관하여 당시의 의료수준에 비추어 상당하다고 생각되는 사항을 설명하여 당해 환자가 그 필요성이나 위험성을 충분히 비교하여 그 의료행위를 받을 것인가 여부를 선택할 수 있도록 하는 의무가 있다</a:t>
            </a:r>
            <a:r>
              <a:rPr lang="en-US" altLang="ko-KR" sz="1800" b="1" dirty="0">
                <a:solidFill>
                  <a:schemeClr val="tx2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.&lt;</a:t>
            </a:r>
            <a:r>
              <a:rPr lang="ko-KR" altLang="en-US" sz="1800" b="1" dirty="0">
                <a:solidFill>
                  <a:schemeClr val="tx2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대법원 </a:t>
            </a:r>
            <a:r>
              <a:rPr lang="en-US" altLang="ko-KR" sz="1800" b="1" dirty="0">
                <a:solidFill>
                  <a:schemeClr val="tx2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1994.4.15. </a:t>
            </a:r>
            <a:r>
              <a:rPr lang="ko-KR" altLang="en-US" sz="1800" b="1" dirty="0">
                <a:solidFill>
                  <a:schemeClr val="tx2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선고 </a:t>
            </a:r>
            <a:r>
              <a:rPr lang="en-US" altLang="ko-KR" sz="1800" b="1" dirty="0">
                <a:solidFill>
                  <a:schemeClr val="tx2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93</a:t>
            </a:r>
            <a:r>
              <a:rPr lang="ko-KR" altLang="en-US" sz="1800" b="1" dirty="0">
                <a:solidFill>
                  <a:schemeClr val="tx2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다</a:t>
            </a:r>
            <a:r>
              <a:rPr lang="en-US" altLang="ko-KR" sz="1800" b="1" dirty="0">
                <a:solidFill>
                  <a:schemeClr val="tx2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60953 </a:t>
            </a:r>
            <a:r>
              <a:rPr lang="ko-KR" altLang="en-US" sz="1800" b="1" dirty="0">
                <a:solidFill>
                  <a:schemeClr val="tx2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판결 손해배상</a:t>
            </a:r>
            <a:r>
              <a:rPr lang="en-US" altLang="ko-KR" sz="1800" b="1" dirty="0">
                <a:solidFill>
                  <a:schemeClr val="tx2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(</a:t>
            </a:r>
            <a:r>
              <a:rPr lang="ko-KR" altLang="en-US" sz="1800" b="1" dirty="0">
                <a:solidFill>
                  <a:schemeClr val="tx2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기</a:t>
            </a:r>
            <a:r>
              <a:rPr lang="en-US" altLang="ko-KR" sz="1800" b="1" dirty="0">
                <a:solidFill>
                  <a:schemeClr val="tx2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)&gt; </a:t>
            </a:r>
          </a:p>
          <a:p>
            <a:pPr>
              <a:lnSpc>
                <a:spcPct val="100000"/>
              </a:lnSpc>
            </a:pPr>
            <a:r>
              <a:rPr lang="en-US" altLang="ko-KR" sz="1800" b="1" dirty="0">
                <a:solidFill>
                  <a:schemeClr val="tx2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</a:t>
            </a:r>
            <a:r>
              <a:rPr lang="en-US" altLang="ko-KR" sz="1800" b="1" dirty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(</a:t>
            </a:r>
            <a:r>
              <a:rPr lang="ko-KR" altLang="en-US" sz="1800" b="1" dirty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보건의료인의 설명의무</a:t>
            </a:r>
            <a:r>
              <a:rPr lang="en-US" altLang="ko-KR" sz="1800" b="1" dirty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) </a:t>
            </a:r>
            <a:r>
              <a:rPr lang="en-US" altLang="ko-KR" sz="1800" b="1" dirty="0">
                <a:solidFill>
                  <a:schemeClr val="tx2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① </a:t>
            </a:r>
            <a:r>
              <a:rPr lang="ko-KR" altLang="en-US" sz="1800" b="1" dirty="0">
                <a:solidFill>
                  <a:schemeClr val="tx2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환자에게 발생하거나 발생 가능한 증상의 진단명</a:t>
            </a:r>
            <a:r>
              <a:rPr lang="en-US" altLang="ko-KR" sz="1800" b="1" dirty="0">
                <a:solidFill>
                  <a:schemeClr val="tx2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, ② </a:t>
            </a:r>
            <a:r>
              <a:rPr lang="ko-KR" altLang="en-US" sz="1800" b="1" dirty="0">
                <a:solidFill>
                  <a:schemeClr val="tx2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수술 등의 필요성</a:t>
            </a:r>
            <a:r>
              <a:rPr lang="en-US" altLang="ko-KR" sz="1800" b="1" dirty="0">
                <a:solidFill>
                  <a:schemeClr val="tx2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sz="1800" b="1" dirty="0">
                <a:solidFill>
                  <a:schemeClr val="tx2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방법 및 내용</a:t>
            </a:r>
            <a:r>
              <a:rPr lang="en-US" altLang="ko-KR" sz="1800" b="1" dirty="0">
                <a:solidFill>
                  <a:schemeClr val="tx2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, ③ </a:t>
            </a:r>
            <a:r>
              <a:rPr lang="ko-KR" altLang="en-US" sz="1800" b="1" dirty="0">
                <a:solidFill>
                  <a:schemeClr val="tx2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환자에게 설명을 하는 의사</a:t>
            </a:r>
            <a:r>
              <a:rPr lang="en-US" altLang="ko-KR" sz="1800" b="1" dirty="0">
                <a:solidFill>
                  <a:schemeClr val="tx2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sz="1800" b="1" dirty="0">
                <a:solidFill>
                  <a:schemeClr val="tx2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치과의사 또는 한의사 및 수술 등에 참여하는 주된 의사</a:t>
            </a:r>
            <a:r>
              <a:rPr lang="en-US" altLang="ko-KR" sz="1800" b="1" dirty="0">
                <a:solidFill>
                  <a:schemeClr val="tx2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sz="1800" b="1" dirty="0">
                <a:solidFill>
                  <a:schemeClr val="tx2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치과의사 또는 한의사의 성명</a:t>
            </a:r>
            <a:r>
              <a:rPr lang="en-US" altLang="ko-KR" sz="1800" b="1" dirty="0">
                <a:solidFill>
                  <a:schemeClr val="tx2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, ④ </a:t>
            </a:r>
            <a:r>
              <a:rPr lang="ko-KR" altLang="en-US" sz="1800" b="1" dirty="0">
                <a:solidFill>
                  <a:schemeClr val="tx2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수술 등에 따라 전형적으로 발생이 예상되는 후유증 또는 부작용</a:t>
            </a:r>
            <a:r>
              <a:rPr lang="en-US" altLang="ko-KR" sz="1800" b="1" dirty="0">
                <a:solidFill>
                  <a:schemeClr val="tx2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, ⑤ </a:t>
            </a:r>
            <a:r>
              <a:rPr lang="ko-KR" altLang="en-US" sz="1800" b="1" dirty="0">
                <a:solidFill>
                  <a:schemeClr val="tx2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수술 등 전후 환자가 준수하여야 할 사항 </a:t>
            </a:r>
            <a:r>
              <a:rPr lang="en-US" altLang="ko-KR" sz="1800" b="1" dirty="0">
                <a:solidFill>
                  <a:schemeClr val="tx2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(｢</a:t>
            </a:r>
            <a:r>
              <a:rPr lang="ko-KR" altLang="en-US" sz="1800" b="1" dirty="0">
                <a:solidFill>
                  <a:schemeClr val="tx2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의료법</a:t>
            </a:r>
            <a:r>
              <a:rPr lang="en-US" altLang="ko-KR" sz="1800" b="1" dirty="0">
                <a:solidFill>
                  <a:schemeClr val="tx2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｣ </a:t>
            </a:r>
            <a:r>
              <a:rPr lang="ko-KR" altLang="en-US" sz="1800" b="1" dirty="0">
                <a:solidFill>
                  <a:schemeClr val="tx2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제</a:t>
            </a:r>
            <a:r>
              <a:rPr lang="en-US" altLang="ko-KR" sz="1800" b="1" dirty="0">
                <a:solidFill>
                  <a:schemeClr val="tx2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24</a:t>
            </a:r>
            <a:r>
              <a:rPr lang="ko-KR" altLang="en-US" sz="1800" b="1" dirty="0">
                <a:solidFill>
                  <a:schemeClr val="tx2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조의</a:t>
            </a:r>
            <a:r>
              <a:rPr lang="en-US" altLang="ko-KR" sz="1800" b="1" dirty="0">
                <a:solidFill>
                  <a:schemeClr val="tx2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2</a:t>
            </a:r>
            <a:r>
              <a:rPr lang="ko-KR" altLang="en-US" sz="1800" b="1" dirty="0">
                <a:solidFill>
                  <a:schemeClr val="tx2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제</a:t>
            </a:r>
            <a:r>
              <a:rPr lang="en-US" altLang="ko-KR" sz="1800" b="1" dirty="0">
                <a:solidFill>
                  <a:schemeClr val="tx2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2</a:t>
            </a:r>
            <a:r>
              <a:rPr lang="ko-KR" altLang="en-US" sz="1800" b="1" dirty="0">
                <a:solidFill>
                  <a:schemeClr val="tx2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항</a:t>
            </a:r>
            <a:r>
              <a:rPr lang="en-US" altLang="ko-KR" sz="1800" b="1" dirty="0">
                <a:solidFill>
                  <a:schemeClr val="tx2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)</a:t>
            </a:r>
            <a:endParaRPr lang="ko-KR" altLang="en-US" sz="1800" b="1" dirty="0">
              <a:solidFill>
                <a:schemeClr val="tx2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792088"/>
          </a:xfrm>
        </p:spPr>
        <p:txBody>
          <a:bodyPr/>
          <a:lstStyle/>
          <a:p>
            <a:r>
              <a:rPr lang="ko-KR" altLang="en-US" sz="3000" b="1" dirty="0">
                <a:solidFill>
                  <a:srgbClr val="0070C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의료 사고에서 민사적인 배상을 청구하기 위한 조건</a:t>
            </a:r>
          </a:p>
        </p:txBody>
      </p:sp>
    </p:spTree>
    <p:extLst>
      <p:ext uri="{BB962C8B-B14F-4D97-AF65-F5344CB8AC3E}">
        <p14:creationId xmlns:p14="http://schemas.microsoft.com/office/powerpoint/2010/main" xmlns="" val="120772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720080"/>
          </a:xfrm>
        </p:spPr>
        <p:txBody>
          <a:bodyPr/>
          <a:lstStyle/>
          <a:p>
            <a:r>
              <a:rPr lang="ko-KR" altLang="en-US" sz="3200" b="1" dirty="0">
                <a:solidFill>
                  <a:srgbClr val="0070C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 </a:t>
            </a:r>
            <a:r>
              <a:rPr lang="ko-KR" altLang="en-US" sz="3200" b="1" dirty="0" smtClean="0">
                <a:solidFill>
                  <a:srgbClr val="0070C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의료사고 발생 시 의료인의 형사적 책임</a:t>
            </a:r>
            <a:endParaRPr lang="ko-KR" altLang="en-US" sz="3200" b="1" dirty="0">
              <a:solidFill>
                <a:srgbClr val="0070C0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9717" y="1340768"/>
            <a:ext cx="9144000" cy="379879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의료과실에 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대한 업무상 과실치사상의 형사적 책임을 묻기 위하여서는 </a:t>
            </a:r>
            <a:r>
              <a:rPr lang="ko-KR" altLang="en-US" sz="1800" b="1" dirty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민사책임과 같이 당해 의료행위와 나쁜 결과 사이에 인과관계가 인정되어야 한다</a:t>
            </a:r>
            <a:r>
              <a:rPr lang="en-US" altLang="ko-KR" sz="1800" b="1" dirty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. 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그러나 형법상 인과관계의 인정은 인권 보장적 입장에서 의심스러울 때는 피고인의 이익으로 엄격하게 해석하고 있으므로 형사책임이 발생하는 의료사고에서의 인과관계는 나쁜 결과가 특정한 의료행위로 인하여 발생하였다는 점이 명백할 때에만 인정되고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사실상 추정이나 개연성만으로는 부족하다</a:t>
            </a:r>
            <a:r>
              <a:rPr lang="en-US" altLang="ko-KR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.</a:t>
            </a:r>
          </a:p>
          <a:p>
            <a:pPr>
              <a:lnSpc>
                <a:spcPct val="100000"/>
              </a:lnSpc>
            </a:pPr>
            <a:endParaRPr lang="en-US" altLang="ko-KR" sz="1800" b="1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>
              <a:lnSpc>
                <a:spcPct val="100000"/>
              </a:lnSpc>
            </a:pP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형사처벌이 될 경우 민사적 책임을 지는 것은 일반적이나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역으로 민사적 책임을 진다고 하여 반드시 형사적 책임을 진다고는 할 수 </a:t>
            </a:r>
            <a:r>
              <a:rPr lang="ko-KR" altLang="en-US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없다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. </a:t>
            </a:r>
            <a:r>
              <a:rPr lang="ko-KR" altLang="en-US" sz="1800" b="1" dirty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민사적 책임은 환자에게 발생한 손해를 어떻게 배상할 것인가 하는 문제인 반면 형사상의 책임은 의료행위에 대한 법적인 비난이 형벌을 부과할 정도 인가 하는 문제이다</a:t>
            </a:r>
            <a:r>
              <a:rPr lang="en-US" altLang="ko-KR" sz="1800" b="1" dirty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.</a:t>
            </a:r>
            <a:endParaRPr lang="ko-KR" altLang="en-US" sz="1800" b="1" dirty="0">
              <a:solidFill>
                <a:srgbClr val="FF0000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510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13157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3200" b="1" dirty="0" smtClean="0">
                <a:solidFill>
                  <a:srgbClr val="0070C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손해 배상 소송으로 </a:t>
            </a:r>
            <a:r>
              <a:rPr lang="ko-KR" altLang="en-US" sz="3200" b="1" dirty="0">
                <a:solidFill>
                  <a:srgbClr val="0070C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갈 것인가  소송 외 방식으로 갈 것인가</a:t>
            </a:r>
            <a:r>
              <a:rPr lang="en-US" altLang="ko-KR" sz="3200" b="1" dirty="0" smtClean="0">
                <a:solidFill>
                  <a:srgbClr val="0070C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?</a:t>
            </a:r>
            <a:endParaRPr lang="ko-KR" altLang="en-US" sz="3200" b="1" dirty="0">
              <a:solidFill>
                <a:srgbClr val="0070C0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401482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의료소송은 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『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진료 이후 환자의 상태가 더욱 악화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』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되었다는 사실만으로는 의사에게 과실을 물을 수 없다</a:t>
            </a:r>
            <a:r>
              <a:rPr lang="en-US" altLang="ko-KR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.</a:t>
            </a:r>
          </a:p>
          <a:p>
            <a:pPr>
              <a:lnSpc>
                <a:spcPct val="100000"/>
              </a:lnSpc>
            </a:pPr>
            <a:endParaRPr lang="en-US" altLang="ko-KR" sz="1800" b="1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>
              <a:lnSpc>
                <a:spcPct val="100000"/>
              </a:lnSpc>
            </a:pP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의료인이 마땅히 지켰어야 할 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『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주의의무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』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를 위반하였는지  우선 고려 해야 한다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. </a:t>
            </a:r>
            <a:endParaRPr lang="en-US" altLang="ko-KR" sz="1800" b="1" dirty="0" smtClean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>
              <a:lnSpc>
                <a:spcPct val="100000"/>
              </a:lnSpc>
            </a:pPr>
            <a:endParaRPr lang="en-US" altLang="ko-KR" sz="1800" b="1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>
              <a:lnSpc>
                <a:spcPct val="100000"/>
              </a:lnSpc>
            </a:pP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주의의무 위반은 결과예견 의무 위반과 결과회피의무 위반여부를 우선 판단해야 한다</a:t>
            </a:r>
            <a:r>
              <a:rPr lang="en-US" altLang="ko-KR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altLang="ko-KR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</a:t>
            </a:r>
            <a:endParaRPr lang="en-US" altLang="ko-KR" sz="1800" b="1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>
              <a:lnSpc>
                <a:spcPct val="100000"/>
              </a:lnSpc>
            </a:pP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결과예견의무 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– 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통상적인 의사라면 환자에게 발생할 수 있는 질병 및 부작용을 예견하여야 함에도 불구하고 이를 진단하지 못한 점이 있는지 살펴본다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.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/>
            </a:r>
            <a:b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</a:b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결과회피의무 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- 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통상적인 의사라면 환자에게 발생한 질병 및 부작용에 대한 적절한 조치를 취하였어야 함에도 불구하고 이를 치료하지 못한 점이 있었는지 살펴 본다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.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/>
            </a:r>
            <a:b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</a:b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/>
            </a:r>
            <a:b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</a:br>
            <a:r>
              <a:rPr lang="ko-KR" altLang="en-US" sz="1800" b="1" dirty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분명한 주의 의무 </a:t>
            </a:r>
            <a:r>
              <a:rPr lang="ko-KR" altLang="en-US" sz="1800" b="1" dirty="0" smtClean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위반이 </a:t>
            </a:r>
            <a:r>
              <a:rPr lang="ko-KR" altLang="en-US" sz="1800" b="1" dirty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있었다고 생각 된다면 소송으로 승소 가능 성은 낮다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. </a:t>
            </a:r>
            <a:endParaRPr lang="ko-KR" altLang="en-US" sz="1800" b="1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370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404664"/>
            <a:ext cx="8229600" cy="648072"/>
          </a:xfrm>
        </p:spPr>
        <p:txBody>
          <a:bodyPr>
            <a:normAutofit/>
          </a:bodyPr>
          <a:lstStyle/>
          <a:p>
            <a:r>
              <a:rPr lang="ko-KR" altLang="en-US" sz="3300" dirty="0">
                <a:solidFill>
                  <a:srgbClr val="0070C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소송에 의해 분쟁이 해결 하는 것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" y="1340768"/>
            <a:ext cx="9143999" cy="33187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첫째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,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</a:t>
            </a:r>
            <a:r>
              <a:rPr lang="ko-KR" altLang="en-US" sz="1800" b="1" dirty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환자가 의료 민사소송을 제기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하는 경우다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. 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민사소송이 제기되면 법원은 의사의 의료 민사책임 부담 여부와 정도를 판단한다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. </a:t>
            </a:r>
            <a:endParaRPr lang="en-US" altLang="ko-KR" sz="1800" b="1" dirty="0" smtClean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>
              <a:lnSpc>
                <a:spcPct val="100000"/>
              </a:lnSpc>
            </a:pPr>
            <a:endParaRPr lang="en-US" altLang="ko-KR" sz="1800" b="1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>
              <a:lnSpc>
                <a:spcPct val="100000"/>
              </a:lnSpc>
            </a:pP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둘째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고소 고발 등에 기초해 수사가 개시되고 수사 결과에 기초해 검사가 형사소송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즉 </a:t>
            </a:r>
            <a:r>
              <a:rPr lang="ko-KR" altLang="en-US" sz="1800" b="1" dirty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공소를 제기하는 경우다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. 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공소가 제기되면 법원은 의사의 형사책임 존 부를 판단한다</a:t>
            </a:r>
            <a:r>
              <a:rPr lang="en-US" altLang="ko-KR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.</a:t>
            </a:r>
          </a:p>
          <a:p>
            <a:pPr>
              <a:lnSpc>
                <a:spcPct val="100000"/>
              </a:lnSpc>
            </a:pPr>
            <a:endParaRPr lang="en-US" altLang="ko-KR" sz="1800" b="1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의료사고 손해배상소송은 의사가 수술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또는 시술과 같은 의료행위를 하는 과정에서 실수가 발생해 환자에게 손해가 발생하는 경우에 법원에 이에 대한 손해배상 책임을 가리기 위해 법원에 신청하는 법률 제도를 이용 하는 것이다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.</a:t>
            </a:r>
            <a:b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</a:br>
            <a:endParaRPr lang="en-US" altLang="ko-KR" sz="1800" b="1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내과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외과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산부인과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성형외과 처럼 </a:t>
            </a:r>
            <a:r>
              <a:rPr lang="ko-KR" altLang="en-US" sz="1800" b="1" dirty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사람의 생명과 신체를 다루는 치료 과정에서 의사의 과실이 입증되느냐 안되느냐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에 따라 손해배상 소송의 결과가 달라지게 된다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. </a:t>
            </a:r>
          </a:p>
          <a:p>
            <a:pPr>
              <a:lnSpc>
                <a:spcPct val="100000"/>
              </a:lnSpc>
            </a:pPr>
            <a:endParaRPr lang="en-US" altLang="ko-KR" sz="1800" b="1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378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797" y="404664"/>
            <a:ext cx="9026435" cy="792088"/>
          </a:xfrm>
        </p:spPr>
        <p:txBody>
          <a:bodyPr/>
          <a:lstStyle/>
          <a:p>
            <a:r>
              <a:rPr lang="ko-KR" altLang="en-US" sz="3200" b="1" dirty="0" smtClean="0">
                <a:solidFill>
                  <a:srgbClr val="0070C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소송 </a:t>
            </a:r>
            <a:r>
              <a:rPr lang="ko-KR" altLang="en-US" sz="3200" b="1" dirty="0">
                <a:solidFill>
                  <a:srgbClr val="0070C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외의 </a:t>
            </a:r>
            <a:r>
              <a:rPr lang="ko-KR" altLang="en-US" sz="3200" b="1" dirty="0" smtClean="0">
                <a:solidFill>
                  <a:srgbClr val="0070C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방식으로 분쟁을 해결하는 것</a:t>
            </a:r>
            <a:endParaRPr lang="ko-KR" altLang="en-US" sz="3200" b="1" dirty="0">
              <a:solidFill>
                <a:srgbClr val="0070C0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9797" y="1268760"/>
            <a:ext cx="9144000" cy="396534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첫째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환자와 의사는 </a:t>
            </a:r>
            <a:r>
              <a:rPr lang="ko-KR" altLang="en-US" sz="1800" b="1" dirty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화해계약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을 체결하거나 「민사소송법」이 규정한 </a:t>
            </a:r>
            <a:r>
              <a:rPr lang="ko-KR" altLang="en-US" sz="1800" b="1" dirty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재판상 화해를 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통해 분쟁을 해결할 수도 있다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. </a:t>
            </a:r>
            <a:endParaRPr lang="en-US" altLang="ko-KR" sz="1800" b="1" dirty="0" smtClean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>
              <a:lnSpc>
                <a:spcPct val="100000"/>
              </a:lnSpc>
            </a:pPr>
            <a:endParaRPr lang="en-US" altLang="ko-KR" sz="1800" b="1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>
              <a:lnSpc>
                <a:spcPct val="100000"/>
              </a:lnSpc>
            </a:pP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둘째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sz="1800" b="1" dirty="0" err="1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한국의료분쟁조정중재원이나</a:t>
            </a:r>
            <a:r>
              <a:rPr lang="ko-KR" altLang="en-US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한국소비자원 혹은 법원에 분쟁 조정을 신청해 </a:t>
            </a:r>
            <a:r>
              <a:rPr lang="ko-KR" altLang="en-US" sz="1800" b="1" dirty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조정절차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를 통해 분쟁을 해결할 수도 있다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. </a:t>
            </a:r>
            <a:endParaRPr lang="en-US" altLang="ko-KR" sz="1800" b="1" dirty="0" smtClean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>
              <a:lnSpc>
                <a:spcPct val="100000"/>
              </a:lnSpc>
            </a:pPr>
            <a:endParaRPr lang="en-US" altLang="ko-KR" sz="1800" b="1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>
              <a:lnSpc>
                <a:spcPct val="100000"/>
              </a:lnSpc>
            </a:pP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셋째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sz="1800" b="1" dirty="0" err="1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한국의료분쟁조정중재원이나</a:t>
            </a:r>
            <a:r>
              <a:rPr lang="ko-KR" altLang="en-US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기타 「중재법」상의 </a:t>
            </a:r>
            <a:r>
              <a:rPr lang="ko-KR" altLang="en-US" sz="1800" b="1" dirty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중재절차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에 의해 중재를 진행할 수도 있다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. </a:t>
            </a:r>
          </a:p>
          <a:p>
            <a:pPr>
              <a:lnSpc>
                <a:spcPct val="100000"/>
              </a:lnSpc>
            </a:pPr>
            <a:endParaRPr lang="en-US" altLang="ko-KR" sz="1800" b="1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>
              <a:lnSpc>
                <a:spcPct val="100000"/>
              </a:lnSpc>
            </a:pP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의사 스스로 진료 과정을 판단 하여 보아서 주의 의무 위반이 있었다고 생각 된다면  소송 외 방식을 고려 해보아야 한다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. </a:t>
            </a:r>
            <a:endParaRPr lang="ko-KR" altLang="en-US" sz="1800" b="1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092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404664"/>
            <a:ext cx="9143148" cy="1080120"/>
          </a:xfrm>
        </p:spPr>
        <p:txBody>
          <a:bodyPr>
            <a:normAutofit/>
          </a:bodyPr>
          <a:lstStyle/>
          <a:p>
            <a:r>
              <a:rPr lang="ko-KR" altLang="en-US" sz="3200" b="1" dirty="0">
                <a:solidFill>
                  <a:srgbClr val="0070C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손해배상의 </a:t>
            </a:r>
            <a:r>
              <a:rPr lang="ko-KR" altLang="en-US" sz="3200" b="1" dirty="0" smtClean="0">
                <a:solidFill>
                  <a:srgbClr val="0070C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범위</a:t>
            </a:r>
            <a:r>
              <a:rPr lang="en-US" altLang="ko-KR" sz="3200" b="1" dirty="0" smtClean="0">
                <a:solidFill>
                  <a:srgbClr val="0070C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:</a:t>
            </a:r>
            <a:r>
              <a:rPr lang="ko-KR" altLang="en-US" sz="3200" b="1" dirty="0" smtClean="0">
                <a:solidFill>
                  <a:srgbClr val="0070C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 </a:t>
            </a:r>
            <a:r>
              <a:rPr lang="ko-KR" altLang="en-US" sz="3200" b="1" dirty="0">
                <a:solidFill>
                  <a:srgbClr val="0070C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적극적 손해</a:t>
            </a:r>
            <a:r>
              <a:rPr lang="en-US" altLang="ko-KR" sz="3200" b="1" dirty="0">
                <a:solidFill>
                  <a:srgbClr val="0070C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(</a:t>
            </a:r>
            <a:r>
              <a:rPr lang="ko-KR" altLang="en-US" sz="3200" b="1" dirty="0" smtClean="0">
                <a:solidFill>
                  <a:srgbClr val="0070C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치료비</a:t>
            </a:r>
            <a:r>
              <a:rPr lang="en-US" altLang="ko-KR" sz="3200" b="1" dirty="0" smtClean="0">
                <a:solidFill>
                  <a:srgbClr val="0070C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), </a:t>
            </a:r>
            <a:r>
              <a:rPr lang="ko-KR" altLang="en-US" sz="3200" b="1" dirty="0">
                <a:solidFill>
                  <a:srgbClr val="0070C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소극적 손해</a:t>
            </a:r>
            <a:r>
              <a:rPr lang="en-US" altLang="ko-KR" sz="3200" b="1" dirty="0">
                <a:solidFill>
                  <a:srgbClr val="0070C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(</a:t>
            </a:r>
            <a:r>
              <a:rPr lang="ko-KR" altLang="en-US" sz="3200" b="1" dirty="0">
                <a:solidFill>
                  <a:srgbClr val="0070C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잃어버린 소득</a:t>
            </a:r>
            <a:r>
              <a:rPr lang="en-US" altLang="ko-KR" sz="3200" b="1" dirty="0">
                <a:solidFill>
                  <a:srgbClr val="0070C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), </a:t>
            </a:r>
            <a:r>
              <a:rPr lang="ko-KR" altLang="en-US" sz="3200" b="1" dirty="0">
                <a:solidFill>
                  <a:srgbClr val="0070C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위자료 </a:t>
            </a:r>
            <a:r>
              <a:rPr lang="en-US" altLang="ko-KR" sz="3200" b="1" dirty="0">
                <a:solidFill>
                  <a:srgbClr val="0070C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3</a:t>
            </a:r>
            <a:r>
              <a:rPr lang="ko-KR" altLang="en-US" sz="3200" b="1" dirty="0" smtClean="0">
                <a:solidFill>
                  <a:srgbClr val="0070C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가지</a:t>
            </a:r>
            <a:endParaRPr lang="ko-KR" altLang="en-US" sz="3200" dirty="0">
              <a:solidFill>
                <a:srgbClr val="0070C0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-8933" y="1556792"/>
            <a:ext cx="9143148" cy="377190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altLang="ko-KR" sz="1800" b="1" dirty="0" smtClean="0">
                <a:solidFill>
                  <a:srgbClr val="C0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1</a:t>
            </a:r>
            <a:r>
              <a:rPr lang="en-US" altLang="ko-KR" sz="1800" b="1" dirty="0">
                <a:solidFill>
                  <a:srgbClr val="C0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.</a:t>
            </a:r>
            <a:r>
              <a:rPr lang="ko-KR" altLang="en-US" sz="1800" b="1" dirty="0">
                <a:solidFill>
                  <a:srgbClr val="C0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적극적 손해</a:t>
            </a:r>
            <a:r>
              <a:rPr lang="en-US" altLang="ko-KR" sz="1800" b="1" dirty="0">
                <a:solidFill>
                  <a:srgbClr val="C0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: 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병을 치료하기 위한 비용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과거 치료비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(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기왕 치료비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)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치료비 이외에 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'</a:t>
            </a:r>
            <a:r>
              <a:rPr lang="ko-KR" altLang="en-US" sz="1800" b="1" dirty="0" err="1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개호비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'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진료를 받은 의료기관 영수증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, 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앞으로 받아야 할 진료에 대한 비용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(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향후 치료비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)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신체감정을 통해 결정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. </a:t>
            </a:r>
            <a:endParaRPr lang="en-US" altLang="ko-KR" sz="1800" b="1" dirty="0" smtClean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>
              <a:lnSpc>
                <a:spcPct val="110000"/>
              </a:lnSpc>
            </a:pPr>
            <a:endParaRPr lang="en-US" altLang="ko-KR" sz="1000" b="1" dirty="0"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>
              <a:lnSpc>
                <a:spcPct val="110000"/>
              </a:lnSpc>
            </a:pPr>
            <a:r>
              <a:rPr lang="en-US" altLang="ko-KR" sz="1800" b="1" dirty="0">
                <a:solidFill>
                  <a:srgbClr val="C0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2.</a:t>
            </a:r>
            <a:r>
              <a:rPr lang="ko-KR" altLang="en-US" sz="1800" b="1" dirty="0">
                <a:solidFill>
                  <a:srgbClr val="C0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소극적 손해 </a:t>
            </a:r>
            <a:r>
              <a:rPr lang="en-US" altLang="ko-KR" sz="1800" b="1" dirty="0">
                <a:solidFill>
                  <a:srgbClr val="C0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: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병원에 입원한 기간 이전  소득 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100%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가 인정 된다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. 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소득이 없거나 그 입증이 어려운 경우에는  도시지역 거주자라면 도시일용노임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농촌지역 거주자라면 농촌일용노임이 적용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. 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병원에 입원한 기간을 제외한 일실소득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. 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우선 맥 </a:t>
            </a:r>
            <a:r>
              <a:rPr lang="ko-KR" altLang="en-US" sz="1800" b="1" dirty="0" err="1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브라이드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표 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(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맥 </a:t>
            </a:r>
            <a:r>
              <a:rPr lang="ko-KR" altLang="en-US" sz="1800" b="1" dirty="0" err="1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브라이드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표에 없는 항목이라면 국가배상 법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)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에 기반을 한 노동 능력 상실 률 을 계산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. 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그리고 노동 능력상실 률 이 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50%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라면 전체 소득에서 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0.5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를 곱한 금액으로 계산</a:t>
            </a:r>
            <a:r>
              <a:rPr lang="en-US" altLang="ko-KR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.</a:t>
            </a:r>
          </a:p>
          <a:p>
            <a:pPr>
              <a:lnSpc>
                <a:spcPct val="110000"/>
              </a:lnSpc>
            </a:pPr>
            <a:endParaRPr lang="en-US" altLang="ko-KR" sz="1000" b="1" dirty="0"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>
              <a:lnSpc>
                <a:spcPct val="110000"/>
              </a:lnSpc>
            </a:pPr>
            <a:r>
              <a:rPr lang="en-US" altLang="ko-KR" sz="1800" b="1" dirty="0">
                <a:solidFill>
                  <a:srgbClr val="C0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3. </a:t>
            </a:r>
            <a:r>
              <a:rPr lang="ko-KR" altLang="en-US" sz="1800" b="1" dirty="0">
                <a:solidFill>
                  <a:srgbClr val="C0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위자료</a:t>
            </a:r>
            <a:r>
              <a:rPr lang="en-US" altLang="ko-KR" sz="1800" b="1" dirty="0">
                <a:solidFill>
                  <a:srgbClr val="C0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: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재산적인 손해를 입어 그 손해를 배상한 경우에는 따로 정신적인 손해를 배상하지 않는 다는 것이 법원의 </a:t>
            </a:r>
            <a:r>
              <a:rPr lang="ko-KR" altLang="en-US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입장</a:t>
            </a:r>
            <a:endParaRPr lang="en-US" altLang="ko-KR" sz="1800" b="1" dirty="0" smtClean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>
              <a:lnSpc>
                <a:spcPct val="110000"/>
              </a:lnSpc>
            </a:pPr>
            <a:endParaRPr lang="en-US" altLang="ko-KR" sz="1000" b="1" dirty="0"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ko-KR" altLang="en-US" sz="1800" b="1" dirty="0" smtClean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결과적으로 </a:t>
            </a:r>
            <a:r>
              <a:rPr lang="ko-KR" altLang="en-US" sz="1800" b="1" dirty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손해의 총합은 </a:t>
            </a:r>
            <a:endParaRPr lang="en-US" altLang="ko-KR" sz="1800" b="1" dirty="0" smtClean="0">
              <a:solidFill>
                <a:srgbClr val="FF0000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1800" b="1" dirty="0" smtClean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『(</a:t>
            </a:r>
            <a:r>
              <a:rPr lang="ko-KR" altLang="en-US" sz="1800" b="1" dirty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적극적 손해 </a:t>
            </a:r>
            <a:r>
              <a:rPr lang="en-US" altLang="ko-KR" sz="1800" b="1" dirty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+ </a:t>
            </a:r>
            <a:r>
              <a:rPr lang="ko-KR" altLang="en-US" sz="1800" b="1" dirty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소극적 손해</a:t>
            </a:r>
            <a:r>
              <a:rPr lang="en-US" altLang="ko-KR" sz="1800" b="1" dirty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) x </a:t>
            </a:r>
            <a:r>
              <a:rPr lang="ko-KR" altLang="en-US" sz="1800" b="1" dirty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의사의 과실비율 </a:t>
            </a:r>
            <a:r>
              <a:rPr lang="en-US" altLang="ko-KR" sz="1800" b="1" dirty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+ </a:t>
            </a:r>
            <a:r>
              <a:rPr lang="ko-KR" altLang="en-US" sz="1800" b="1" dirty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위자료</a:t>
            </a:r>
            <a:r>
              <a:rPr lang="en-US" altLang="ko-KR" sz="1800" b="1" dirty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』</a:t>
            </a:r>
            <a:r>
              <a:rPr lang="ko-KR" altLang="en-US" sz="1800" b="1" dirty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이다</a:t>
            </a:r>
          </a:p>
        </p:txBody>
      </p:sp>
    </p:spTree>
    <p:extLst>
      <p:ext uri="{BB962C8B-B14F-4D97-AF65-F5344CB8AC3E}">
        <p14:creationId xmlns:p14="http://schemas.microsoft.com/office/powerpoint/2010/main" xmlns="" val="291411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720080"/>
          </a:xfrm>
        </p:spPr>
        <p:txBody>
          <a:bodyPr/>
          <a:lstStyle/>
          <a:p>
            <a:r>
              <a:rPr lang="ko-KR" altLang="en-US" sz="3200" b="1" dirty="0">
                <a:solidFill>
                  <a:srgbClr val="0070C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의료사고가 </a:t>
            </a:r>
            <a:r>
              <a:rPr lang="ko-KR" altLang="en-US" sz="3200" b="1" dirty="0" smtClean="0">
                <a:solidFill>
                  <a:srgbClr val="0070C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분쟁화 되는 </a:t>
            </a:r>
            <a:r>
              <a:rPr lang="ko-KR" altLang="en-US" sz="3200" b="1" dirty="0">
                <a:solidFill>
                  <a:srgbClr val="0070C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요인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-180528" y="1268760"/>
            <a:ext cx="9144000" cy="3798797"/>
          </a:xfrm>
        </p:spPr>
        <p:txBody>
          <a:bodyPr>
            <a:noAutofit/>
          </a:bodyPr>
          <a:lstStyle/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ko-KR" altLang="en-US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의료인이 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의료사고 발생시  제시하는 배상이나 보상에 대한 불만 및 의료사고로 발생한 나쁜 결과에 대한  </a:t>
            </a:r>
            <a:r>
              <a:rPr lang="ko-KR" altLang="en-US" sz="1800" b="1" dirty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환자나 보호자의  의사소통 장애로 인한  분노가  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주된 이유가 된다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. 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altLang="ko-KR" sz="1000" b="1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의료 과정에서 지속된 의사와 환자 사이 의사 소통에 과정에 대한 불만 혹은 사고 발생 후 처리 과정에서의 불충분한 의사 소통에 대한 불만이 결국 환자가 법적 대응을 결심하게 하는 요인이 되는 경우가 많다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.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altLang="ko-KR" sz="1000" b="1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환자와 의사 상호 간의 신뢰가 충분히 형성되지 않았거나 또는 어떤 이유로든 신뢰가 깨어지게 되었을 때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의료사고가 분쟁화될 위험은 그만큼 높아진다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. 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altLang="ko-KR" sz="1000" b="1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신뢰란 완전한 의사 소통의 필요충분조건이다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. 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이런 점에서 의료의 본질인 커뮤니케이션에 대한 이해가 의료사고와 분쟁 해결에 대한 기술적 이해에 선행될 필요가 있다</a:t>
            </a:r>
          </a:p>
        </p:txBody>
      </p:sp>
    </p:spTree>
    <p:extLst>
      <p:ext uri="{BB962C8B-B14F-4D97-AF65-F5344CB8AC3E}">
        <p14:creationId xmlns:p14="http://schemas.microsoft.com/office/powerpoint/2010/main" xmlns="" val="362723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439406"/>
            <a:ext cx="9144000" cy="695397"/>
          </a:xfrm>
        </p:spPr>
        <p:txBody>
          <a:bodyPr/>
          <a:lstStyle/>
          <a:p>
            <a:r>
              <a:rPr lang="ko-KR" altLang="en-US" sz="3000" b="1" dirty="0" smtClean="0">
                <a:solidFill>
                  <a:srgbClr val="0070C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의료 사고가 분쟁화  하는 것을 예방 할 수 있는 방법 </a:t>
            </a:r>
            <a:endParaRPr lang="ko-KR" altLang="en-US" sz="3000" b="1" dirty="0">
              <a:solidFill>
                <a:srgbClr val="0070C0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07504" y="1134803"/>
            <a:ext cx="9144000" cy="454917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ko-KR" altLang="en-US" sz="1800" b="1" dirty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도의적 사과 해야 할까 말아야 할까</a:t>
            </a:r>
            <a:r>
              <a:rPr lang="en-US" altLang="ko-KR" sz="1800" b="1" dirty="0" smtClean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?</a:t>
            </a:r>
          </a:p>
          <a:p>
            <a:pPr>
              <a:lnSpc>
                <a:spcPct val="100000"/>
              </a:lnSpc>
            </a:pPr>
            <a:endParaRPr lang="en-US" altLang="ko-KR" sz="1000" dirty="0">
              <a:solidFill>
                <a:srgbClr val="FF0000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>
              <a:lnSpc>
                <a:spcPct val="100000"/>
              </a:lnSpc>
            </a:pPr>
            <a:r>
              <a:rPr lang="ko-KR" altLang="en-US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도의적인 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사과 표현은 유죄 인정으로 이어지지 않는다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. 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환자 또는 보호자와 최소한의 </a:t>
            </a:r>
            <a:r>
              <a:rPr lang="ko-KR" altLang="en-US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</a:t>
            </a:r>
            <a:r>
              <a:rPr lang="ko-KR" altLang="en-US" sz="1800" b="1" dirty="0" err="1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라포</a:t>
            </a:r>
            <a:r>
              <a:rPr lang="ko-KR" altLang="en-US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유지를 위해서 그 말을 하는 </a:t>
            </a:r>
            <a:r>
              <a:rPr lang="ko-KR" altLang="en-US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것으로</a:t>
            </a:r>
            <a:r>
              <a:rPr lang="en-US" altLang="ko-KR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구체적인 사실 인정을 배제하고 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'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죄송합니다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', '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면목 없습니다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', '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최선을 다했지만 죄송하다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', '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유감이지만 정확히 기억은 나지 않는다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' 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등의 말을 하기를 권한다</a:t>
            </a:r>
            <a:r>
              <a:rPr lang="en-US" altLang="ko-KR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.</a:t>
            </a:r>
            <a:endParaRPr lang="en-US" altLang="ko-KR" sz="1800" b="1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ko-KR" sz="16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(</a:t>
            </a:r>
            <a:r>
              <a:rPr lang="ko-KR" altLang="en-US" sz="16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출처</a:t>
            </a:r>
            <a:r>
              <a:rPr lang="en-US" altLang="ko-KR" sz="16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: 2</a:t>
            </a:r>
            <a:r>
              <a:rPr lang="ko-KR" altLang="en-US" sz="16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월</a:t>
            </a:r>
            <a:r>
              <a:rPr lang="en-US" altLang="ko-KR" sz="16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24</a:t>
            </a:r>
            <a:r>
              <a:rPr lang="ko-KR" altLang="en-US" sz="16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일 </a:t>
            </a:r>
            <a:r>
              <a:rPr lang="en-US" altLang="ko-KR" sz="16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'</a:t>
            </a:r>
            <a:r>
              <a:rPr lang="ko-KR" altLang="en-US" sz="16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전공의 수련환경 심포지엄</a:t>
            </a:r>
            <a:r>
              <a:rPr lang="en-US" altLang="ko-KR" sz="16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'</a:t>
            </a:r>
            <a:r>
              <a:rPr lang="ko-KR" altLang="en-US" sz="16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서 의사</a:t>
            </a:r>
            <a:r>
              <a:rPr lang="en-US" altLang="ko-KR" sz="16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·</a:t>
            </a:r>
            <a:r>
              <a:rPr lang="ko-KR" altLang="en-US" sz="16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변호사인 </a:t>
            </a:r>
            <a:r>
              <a:rPr lang="ko-KR" altLang="en-US" sz="1600" b="1" dirty="0" err="1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로펌</a:t>
            </a:r>
            <a:r>
              <a:rPr lang="ko-KR" altLang="en-US" sz="16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</a:t>
            </a:r>
            <a:r>
              <a:rPr lang="ko-KR" altLang="en-US" sz="1600" b="1" dirty="0" err="1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고우의</a:t>
            </a:r>
            <a:r>
              <a:rPr lang="ko-KR" altLang="en-US" sz="16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</a:t>
            </a:r>
            <a:r>
              <a:rPr lang="ko-KR" altLang="en-US" sz="16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김대호 변호사 </a:t>
            </a:r>
            <a:r>
              <a:rPr lang="ko-KR" altLang="en-US" sz="16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강연</a:t>
            </a:r>
            <a:r>
              <a:rPr lang="en-US" altLang="ko-KR" sz="16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)</a:t>
            </a:r>
            <a:endParaRPr lang="en-US" altLang="ko-KR" sz="1600" b="1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>
              <a:lnSpc>
                <a:spcPct val="100000"/>
              </a:lnSpc>
            </a:pPr>
            <a:endParaRPr lang="en-US" altLang="ko-KR" sz="1800" dirty="0" smtClean="0"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>
              <a:lnSpc>
                <a:spcPct val="100000"/>
              </a:lnSpc>
            </a:pPr>
            <a:r>
              <a:rPr lang="ko-KR" altLang="en-US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도의적인 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사과 표현은 유죄 인정으로 이어지지 않는다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..."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고 단정적으로 표현하기는 어려움이 있는 것이 </a:t>
            </a:r>
            <a:r>
              <a:rPr lang="ko-KR" altLang="en-US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현실이다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. </a:t>
            </a:r>
            <a:r>
              <a:rPr lang="en-US" altLang="ko-KR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</a:t>
            </a:r>
            <a:r>
              <a:rPr lang="ko-KR" altLang="en-US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의료행위의 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특수성을 이해하지 못하는 법조인이라면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... 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법관의 자유심증이라며 유죄의 심증으로 가져갈 위험이 내포되어 있기 </a:t>
            </a:r>
            <a:r>
              <a:rPr lang="ko-KR" altLang="en-US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때문이다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. </a:t>
            </a:r>
            <a:r>
              <a:rPr lang="ko-KR" altLang="en-US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이와 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같은 입장에서 보면 </a:t>
            </a:r>
            <a:r>
              <a:rPr lang="en-US" altLang="ko-KR" sz="1800" b="1" dirty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'</a:t>
            </a:r>
            <a:r>
              <a:rPr lang="ko-KR" altLang="en-US" sz="1800" b="1" dirty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최선을 다했지만 죄송하다</a:t>
            </a:r>
            <a:r>
              <a:rPr lang="en-US" altLang="ko-KR" sz="1800" b="1" dirty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'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는 것이 제일 무난한 것으로 </a:t>
            </a:r>
            <a:r>
              <a:rPr lang="ko-KR" altLang="en-US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생각된다</a:t>
            </a:r>
            <a:r>
              <a:rPr lang="en-US" altLang="ko-KR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ko-KR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(</a:t>
            </a:r>
            <a:r>
              <a:rPr lang="ko-KR" altLang="en-US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출처</a:t>
            </a:r>
            <a:r>
              <a:rPr lang="en-US" altLang="ko-KR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: </a:t>
            </a:r>
            <a:r>
              <a:rPr lang="ko-KR" altLang="en-US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대한의사협회 김혜영  변호사</a:t>
            </a:r>
            <a:r>
              <a:rPr lang="en-US" altLang="ko-KR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.</a:t>
            </a:r>
            <a:r>
              <a:rPr lang="ko-KR" altLang="en-US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 법제이사 </a:t>
            </a:r>
            <a:r>
              <a:rPr lang="en-US" altLang="ko-KR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)</a:t>
            </a:r>
          </a:p>
          <a:p>
            <a:pPr>
              <a:lnSpc>
                <a:spcPct val="100000"/>
              </a:lnSpc>
            </a:pPr>
            <a:endParaRPr lang="ko-KR" altLang="en-US" sz="1800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45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04" y="404664"/>
            <a:ext cx="9144000" cy="720080"/>
          </a:xfrm>
        </p:spPr>
        <p:txBody>
          <a:bodyPr/>
          <a:lstStyle/>
          <a:p>
            <a:r>
              <a:rPr lang="ko-KR" altLang="en-US" sz="3000" b="1" dirty="0">
                <a:solidFill>
                  <a:srgbClr val="0070C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의료 사고가 분쟁화  하는 것을 예방 할 수 있는 방법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43924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ko-KR" altLang="en-US" sz="1800" b="1" dirty="0" smtClean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민사 </a:t>
            </a:r>
            <a:r>
              <a:rPr lang="ko-KR" altLang="en-US" sz="1800" b="1" dirty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소송 가는 성이 있는 경우 합의 할 것인가 소송으로 갈 것인가를 판단 하는 </a:t>
            </a:r>
            <a:r>
              <a:rPr lang="ko-KR" altLang="en-US" sz="1800" b="1" dirty="0" smtClean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기준은 </a:t>
            </a:r>
            <a:r>
              <a:rPr lang="en-US" altLang="ko-KR" sz="1800" b="1" dirty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?</a:t>
            </a:r>
          </a:p>
          <a:p>
            <a:pPr lvl="1">
              <a:lnSpc>
                <a:spcPct val="100000"/>
              </a:lnSpc>
            </a:pPr>
            <a:endParaRPr lang="en-US" altLang="ko-KR" sz="800" dirty="0"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lvl="1">
              <a:lnSpc>
                <a:spcPct val="100000"/>
              </a:lnSpc>
            </a:pP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환자들은 예상하지 못한 나쁜 결과가 발생했을 때 의료소송을 고민한다</a:t>
            </a:r>
            <a:r>
              <a:rPr lang="en-US" altLang="ko-KR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.</a:t>
            </a:r>
          </a:p>
          <a:p>
            <a:pPr lvl="1">
              <a:lnSpc>
                <a:spcPct val="100000"/>
              </a:lnSpc>
            </a:pPr>
            <a:endParaRPr lang="en-US" altLang="ko-KR" sz="800" b="1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lvl="1">
              <a:lnSpc>
                <a:spcPct val="100000"/>
              </a:lnSpc>
            </a:pP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진료 계약에 따라 병원은 최선의 진료를 다 했으면 비록 결과가 나빴더라도 책임을 지지 않는다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. 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하지만 담당 의료진의 고의 또는 과실이 있었으면 이는 진료 계약을 위반한 것이 되므로 </a:t>
            </a:r>
            <a:r>
              <a:rPr lang="ko-KR" altLang="en-US" sz="1800" b="1" dirty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병원 또는 의료진은 나쁜 결과에 대한 책임을 져야 한다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.  </a:t>
            </a:r>
            <a:endParaRPr lang="en-US" altLang="ko-KR" sz="1800" b="1" dirty="0" smtClean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lvl="1">
              <a:lnSpc>
                <a:spcPct val="100000"/>
              </a:lnSpc>
            </a:pPr>
            <a:endParaRPr lang="en-US" altLang="ko-KR" sz="800" b="1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lvl="1">
              <a:lnSpc>
                <a:spcPct val="100000"/>
              </a:lnSpc>
            </a:pP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민사적 인 피해 보상 요구 시 혼자 만의 판단으로 결정 하지 말고 신속하게 의협 법제이사나 의료 전문 변호사 등의 </a:t>
            </a:r>
            <a:r>
              <a:rPr lang="ko-KR" altLang="en-US" sz="1800" b="1" dirty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의료전문가와 상담하는 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것이 좋다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.  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비록 소송으로 가지 않고 합의 할 경우라도 혼자 결정 하지 말아라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. </a:t>
            </a:r>
            <a:endParaRPr lang="en-US" altLang="ko-KR" sz="1800" b="1" dirty="0" smtClean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lvl="1">
              <a:lnSpc>
                <a:spcPct val="100000"/>
              </a:lnSpc>
            </a:pPr>
            <a:endParaRPr lang="en-US" altLang="ko-KR" sz="800" b="1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lvl="1">
              <a:lnSpc>
                <a:spcPct val="100000"/>
              </a:lnSpc>
            </a:pP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형사 소송으로 수사단계에서 경찰 조사 전에 최대한 빨리 변호사와 상담은 </a:t>
            </a:r>
            <a:r>
              <a:rPr lang="ko-KR" altLang="en-US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필수적이다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. "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형사 고소가 제기 됐을 때 </a:t>
            </a:r>
            <a:r>
              <a:rPr lang="ko-KR" altLang="en-US" sz="1800" b="1" dirty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경찰 조사를 받기 전에 고소장에 대한 정보공개 청구를 신속하게 해야 한다</a:t>
            </a:r>
            <a:r>
              <a:rPr lang="en-US" altLang="ko-KR" sz="1800" b="1" dirty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. 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'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변호사와 상의하고 출석 날짜를 다시 알려드리겠다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'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고 말한 뒤 어떤 이유로 고소됐는지를 파악해야 한다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""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조사 절차가 끝나고 본격적으로 형사 재판이 시작되면 증거기록을 볼 수 있다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. 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증거기록을 제공 받고 분석에 의사가 적극적으로  참여해야 한다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. </a:t>
            </a:r>
          </a:p>
          <a:p>
            <a:pPr>
              <a:lnSpc>
                <a:spcPct val="100000"/>
              </a:lnSpc>
            </a:pPr>
            <a:endParaRPr lang="en-US" altLang="ko-KR" sz="1800" dirty="0" smtClean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893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720080"/>
          </a:xfrm>
        </p:spPr>
        <p:txBody>
          <a:bodyPr/>
          <a:lstStyle/>
          <a:p>
            <a:r>
              <a:rPr lang="ko-KR" altLang="en-US" sz="3200" b="1" dirty="0" smtClean="0">
                <a:solidFill>
                  <a:srgbClr val="0070C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환자의 권리와 방어진료 </a:t>
            </a:r>
            <a:endParaRPr lang="ko-KR" altLang="en-US" sz="3200" b="1" dirty="0">
              <a:solidFill>
                <a:srgbClr val="0070C0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124744"/>
            <a:ext cx="9143999" cy="3798798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ko-KR" altLang="en-US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환자의 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권리만을 강조하면서 의료사고를 분쟁화하고 특히 소송을 통해 분쟁을 해결하려는 움직임이 계속되면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의료는 방어적인 경향을 띠게 된다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. 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이런 상황에서 최선의 치료를 위해 때로는 위험을 감수하며 때로는 의료 과정을 다이내믹하게 이끌어가는 것은 의사에게는 곧 법적 책임의 위험을 그만큼 크게 감수한다는 것을 의미하기 때문이다</a:t>
            </a:r>
            <a:r>
              <a:rPr lang="en-US" altLang="ko-KR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.</a:t>
            </a:r>
          </a:p>
          <a:p>
            <a:pPr>
              <a:lnSpc>
                <a:spcPct val="110000"/>
              </a:lnSpc>
            </a:pPr>
            <a:endParaRPr lang="en-US" altLang="ko-KR" sz="800" b="1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>
              <a:lnSpc>
                <a:spcPct val="110000"/>
              </a:lnSpc>
            </a:pP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의사의 방어적 진료 경향을 강화하는 계기가 돼 궁극적으로는 치료 과정의 의사소통을 왜곡하는 결과를 초래할 수 있다</a:t>
            </a:r>
            <a:r>
              <a:rPr lang="en-US" altLang="ko-KR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.</a:t>
            </a:r>
          </a:p>
          <a:p>
            <a:pPr>
              <a:lnSpc>
                <a:spcPct val="110000"/>
              </a:lnSpc>
            </a:pPr>
            <a:endParaRPr lang="en-US" altLang="ko-KR" sz="800" b="1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>
              <a:lnSpc>
                <a:spcPct val="110000"/>
              </a:lnSpc>
            </a:pP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사법 절차와 사법적 판단을 지배하는 원칙이 의료분쟁의 합리적 해결을 담보할 것이라는 믿음은 신체와 생명에 대한 위험이 현실화된 극단적인 상황에서 분쟁 당사자 모두가 피해자가 될 수 있다</a:t>
            </a:r>
            <a:r>
              <a:rPr lang="en-US" altLang="ko-KR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.</a:t>
            </a:r>
          </a:p>
          <a:p>
            <a:pPr>
              <a:lnSpc>
                <a:spcPct val="110000"/>
              </a:lnSpc>
            </a:pPr>
            <a:endParaRPr lang="en-US" altLang="ko-KR" sz="800" b="1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>
              <a:lnSpc>
                <a:spcPct val="110000"/>
              </a:lnSpc>
            </a:pP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환자가 최선의 치료를  선택할 수 있게 하고 의사는 자신의 능력과 그 한계에 대하여 환자에게 객관적인 판단을 할 수 있도록 하고 치료 과정의 후유증과 합병증을  충분히 알려 주고 발생할 합병증을 함께 해결하려는 노력을 할 수 있도록 </a:t>
            </a:r>
            <a:r>
              <a:rPr lang="ko-KR" altLang="en-US" sz="1800" b="1" dirty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사전에 의사소통이 충분히 이루어져야 한다</a:t>
            </a:r>
            <a:r>
              <a:rPr lang="en-US" altLang="ko-KR" sz="1800" b="1" dirty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. </a:t>
            </a:r>
            <a:endParaRPr lang="ko-KR" altLang="en-US" sz="1800" b="1" dirty="0">
              <a:solidFill>
                <a:srgbClr val="FF0000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056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6200" y="2667000"/>
            <a:ext cx="3703712" cy="1371600"/>
          </a:xfrm>
        </p:spPr>
        <p:txBody>
          <a:bodyPr/>
          <a:lstStyle/>
          <a:p>
            <a:pPr algn="r"/>
            <a:r>
              <a:rPr lang="ko-KR" altLang="en-US" sz="4000" dirty="0" smtClean="0">
                <a:latin typeface="HY견명조" panose="02030600000101010101" pitchFamily="18" charset="-127"/>
                <a:ea typeface="HY견명조" panose="02030600000101010101" pitchFamily="18" charset="-127"/>
              </a:rPr>
              <a:t>의료 분쟁과 </a:t>
            </a:r>
            <a:r>
              <a:rPr lang="en-US" altLang="ko-KR" sz="4000" dirty="0" smtClean="0">
                <a:latin typeface="HY견명조" panose="02030600000101010101" pitchFamily="18" charset="-127"/>
                <a:ea typeface="HY견명조" panose="02030600000101010101" pitchFamily="18" charset="-127"/>
              </a:rPr>
              <a:t/>
            </a:r>
            <a:br>
              <a:rPr lang="en-US" altLang="ko-KR" sz="4000" dirty="0" smtClean="0">
                <a:latin typeface="HY견명조" panose="02030600000101010101" pitchFamily="18" charset="-127"/>
                <a:ea typeface="HY견명조" panose="02030600000101010101" pitchFamily="18" charset="-127"/>
              </a:rPr>
            </a:br>
            <a:r>
              <a:rPr lang="ko-KR" altLang="en-US" sz="4000" dirty="0" smtClean="0">
                <a:latin typeface="HY견명조" panose="02030600000101010101" pitchFamily="18" charset="-127"/>
                <a:ea typeface="HY견명조" panose="02030600000101010101" pitchFamily="18" charset="-127"/>
              </a:rPr>
              <a:t>의료 소송 </a:t>
            </a:r>
            <a:endParaRPr lang="en-US" altLang="ko-KR" sz="4000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995936" y="2852936"/>
            <a:ext cx="5040560" cy="1763393"/>
          </a:xfrm>
        </p:spPr>
        <p:txBody>
          <a:bodyPr>
            <a:normAutofit/>
          </a:bodyPr>
          <a:lstStyle/>
          <a:p>
            <a:r>
              <a:rPr lang="ko-KR" altLang="en-US" sz="3000" dirty="0">
                <a:solidFill>
                  <a:schemeClr val="tx1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의료분쟁의 원인은  </a:t>
            </a:r>
            <a:endParaRPr lang="en-US" altLang="ko-KR" sz="3000" dirty="0" smtClean="0">
              <a:solidFill>
                <a:schemeClr val="tx1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r>
              <a:rPr lang="ko-KR" altLang="en-US" sz="3000" dirty="0" smtClean="0">
                <a:solidFill>
                  <a:schemeClr val="tx1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의료 </a:t>
            </a:r>
            <a:r>
              <a:rPr lang="ko-KR" altLang="en-US" sz="3000" dirty="0">
                <a:solidFill>
                  <a:schemeClr val="tx1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사고 예방이  최선이다</a:t>
            </a:r>
            <a:r>
              <a:rPr lang="en-US" altLang="ko-KR" sz="3000" dirty="0">
                <a:solidFill>
                  <a:schemeClr val="tx1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. </a:t>
            </a:r>
            <a:endParaRPr lang="ko-KR" altLang="en-US" sz="3000" dirty="0">
              <a:solidFill>
                <a:schemeClr val="tx1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140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404664"/>
            <a:ext cx="9143999" cy="648072"/>
          </a:xfrm>
        </p:spPr>
        <p:txBody>
          <a:bodyPr/>
          <a:lstStyle/>
          <a:p>
            <a:r>
              <a:rPr lang="ko-KR" altLang="en-US" sz="3200" b="1" dirty="0" smtClean="0">
                <a:solidFill>
                  <a:srgbClr val="0070C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의료 분쟁의 원인 </a:t>
            </a:r>
            <a:r>
              <a:rPr lang="en-US" altLang="ko-KR" sz="3200" b="1" dirty="0" smtClean="0">
                <a:solidFill>
                  <a:srgbClr val="0070C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– </a:t>
            </a:r>
            <a:r>
              <a:rPr lang="ko-KR" altLang="en-US" sz="3200" b="1" dirty="0" smtClean="0">
                <a:solidFill>
                  <a:srgbClr val="0070C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환자 안전 사고  </a:t>
            </a:r>
            <a:endParaRPr lang="ko-KR" altLang="en-US" sz="3200" b="1" dirty="0">
              <a:solidFill>
                <a:srgbClr val="0070C0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49" y="1268760"/>
            <a:ext cx="2653532" cy="2664296"/>
          </a:xfrm>
        </p:spPr>
      </p:pic>
      <p:sp>
        <p:nvSpPr>
          <p:cNvPr id="5" name="TextBox 4"/>
          <p:cNvSpPr txBox="1"/>
          <p:nvPr/>
        </p:nvSpPr>
        <p:spPr>
          <a:xfrm>
            <a:off x="2915816" y="1268760"/>
            <a:ext cx="557498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돋움" panose="020B0600000101010101" pitchFamily="50" charset="-127"/>
                <a:ea typeface="돋움" panose="020B0600000101010101" pitchFamily="50" charset="-127"/>
              </a:rPr>
              <a:t> </a:t>
            </a:r>
            <a:r>
              <a:rPr lang="en-US" altLang="ko-KR" b="1" dirty="0">
                <a:latin typeface="돋움" panose="020B0600000101010101" pitchFamily="50" charset="-127"/>
                <a:ea typeface="돋움" panose="020B0600000101010101" pitchFamily="50" charset="-127"/>
              </a:rPr>
              <a:t>2016</a:t>
            </a:r>
            <a:r>
              <a:rPr lang="ko-KR" altLang="en-US" b="1" dirty="0">
                <a:latin typeface="돋움" panose="020B0600000101010101" pitchFamily="50" charset="-127"/>
                <a:ea typeface="돋움" panose="020B0600000101010101" pitchFamily="50" charset="-127"/>
              </a:rPr>
              <a:t>년 </a:t>
            </a:r>
            <a:r>
              <a:rPr lang="en-US" altLang="ko-KR" b="1" dirty="0">
                <a:latin typeface="돋움" panose="020B0600000101010101" pitchFamily="50" charset="-127"/>
                <a:ea typeface="돋움" panose="020B0600000101010101" pitchFamily="50" charset="-127"/>
              </a:rPr>
              <a:t>7</a:t>
            </a:r>
            <a:r>
              <a:rPr lang="ko-KR" altLang="en-US" b="1" dirty="0">
                <a:latin typeface="돋움" panose="020B0600000101010101" pitchFamily="50" charset="-127"/>
                <a:ea typeface="돋움" panose="020B0600000101010101" pitchFamily="50" charset="-127"/>
              </a:rPr>
              <a:t>월 </a:t>
            </a:r>
            <a:r>
              <a:rPr lang="en-US" altLang="ko-KR" b="1" dirty="0">
                <a:latin typeface="돋움" panose="020B0600000101010101" pitchFamily="50" charset="-127"/>
                <a:ea typeface="돋움" panose="020B0600000101010101" pitchFamily="50" charset="-127"/>
              </a:rPr>
              <a:t>29</a:t>
            </a:r>
            <a:r>
              <a:rPr lang="ko-KR" altLang="en-US" b="1" dirty="0">
                <a:latin typeface="돋움" panose="020B0600000101010101" pitchFamily="50" charset="-127"/>
                <a:ea typeface="돋움" panose="020B0600000101010101" pitchFamily="50" charset="-127"/>
              </a:rPr>
              <a:t>일부터 작년 말까지 보건복지부에 보고 된 환자안전사고는 </a:t>
            </a:r>
            <a:r>
              <a:rPr lang="en-US" altLang="ko-KR" b="1" dirty="0">
                <a:latin typeface="돋움" panose="020B0600000101010101" pitchFamily="50" charset="-127"/>
                <a:ea typeface="돋움" panose="020B0600000101010101" pitchFamily="50" charset="-127"/>
              </a:rPr>
              <a:t>4,427</a:t>
            </a:r>
            <a:r>
              <a:rPr lang="ko-KR" altLang="en-US" b="1" dirty="0">
                <a:latin typeface="돋움" panose="020B0600000101010101" pitchFamily="50" charset="-127"/>
                <a:ea typeface="돋움" panose="020B0600000101010101" pitchFamily="50" charset="-127"/>
              </a:rPr>
              <a:t>건으로 조사됐다</a:t>
            </a:r>
            <a:r>
              <a:rPr lang="en-US" altLang="ko-KR" b="1" dirty="0">
                <a:latin typeface="돋움" panose="020B0600000101010101" pitchFamily="50" charset="-127"/>
                <a:ea typeface="돋움" panose="020B0600000101010101" pitchFamily="50" charset="-127"/>
              </a:rPr>
              <a:t>.</a:t>
            </a:r>
          </a:p>
          <a:p>
            <a:r>
              <a:rPr lang="ko-KR" altLang="en-US" b="1" dirty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하루 평균 </a:t>
            </a:r>
            <a:r>
              <a:rPr lang="en-US" altLang="ko-KR" b="1" dirty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9</a:t>
            </a:r>
            <a:r>
              <a:rPr lang="ko-KR" altLang="en-US" b="1" dirty="0" smtClean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건</a:t>
            </a:r>
            <a:endParaRPr lang="en-US" altLang="ko-KR" b="1" dirty="0" smtClean="0">
              <a:solidFill>
                <a:srgbClr val="FF0000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r>
              <a:rPr lang="ko-KR" altLang="en-US" b="1" dirty="0">
                <a:latin typeface="돋움" panose="020B0600000101010101" pitchFamily="50" charset="-127"/>
                <a:ea typeface="돋움" panose="020B0600000101010101" pitchFamily="50" charset="-127"/>
              </a:rPr>
              <a:t/>
            </a:r>
            <a:br>
              <a:rPr lang="ko-KR" altLang="en-US" b="1" dirty="0">
                <a:latin typeface="돋움" panose="020B0600000101010101" pitchFamily="50" charset="-127"/>
                <a:ea typeface="돋움" panose="020B0600000101010101" pitchFamily="50" charset="-127"/>
              </a:rPr>
            </a:br>
            <a:r>
              <a:rPr lang="ko-KR" altLang="en-US" b="1" dirty="0">
                <a:latin typeface="돋움" panose="020B0600000101010101" pitchFamily="50" charset="-127"/>
                <a:ea typeface="돋움" panose="020B0600000101010101" pitchFamily="50" charset="-127"/>
              </a:rPr>
              <a:t>의료기관별 발생 건 수</a:t>
            </a:r>
            <a:endParaRPr lang="en-US" altLang="ko-KR" b="1" dirty="0"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>
                <a:latin typeface="돋움" panose="020B0600000101010101" pitchFamily="50" charset="-127"/>
                <a:ea typeface="돋움" panose="020B0600000101010101" pitchFamily="50" charset="-127"/>
              </a:rPr>
              <a:t>종합병원 </a:t>
            </a:r>
            <a:r>
              <a:rPr lang="ko-KR" altLang="en-US" b="1" dirty="0">
                <a:latin typeface="돋움" panose="020B0600000101010101" pitchFamily="50" charset="-127"/>
                <a:ea typeface="돋움" panose="020B0600000101010101" pitchFamily="50" charset="-127"/>
              </a:rPr>
              <a:t>  </a:t>
            </a:r>
            <a:r>
              <a:rPr lang="en-US" altLang="ko-KR" b="1" dirty="0">
                <a:latin typeface="돋움" panose="020B0600000101010101" pitchFamily="50" charset="-127"/>
                <a:ea typeface="돋움" panose="020B0600000101010101" pitchFamily="50" charset="-127"/>
              </a:rPr>
              <a:t>2,133</a:t>
            </a:r>
            <a:r>
              <a:rPr lang="ko-KR" altLang="en-US" b="1" dirty="0">
                <a:latin typeface="돋움" panose="020B0600000101010101" pitchFamily="50" charset="-127"/>
                <a:ea typeface="돋움" panose="020B0600000101010101" pitchFamily="50" charset="-127"/>
              </a:rPr>
              <a:t>건</a:t>
            </a:r>
            <a:r>
              <a:rPr lang="en-US" altLang="ko-KR" b="1" dirty="0">
                <a:latin typeface="돋움" panose="020B0600000101010101" pitchFamily="50" charset="-127"/>
                <a:ea typeface="돋움" panose="020B0600000101010101" pitchFamily="50" charset="-127"/>
              </a:rPr>
              <a:t>(48.2%)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>
                <a:latin typeface="돋움" panose="020B0600000101010101" pitchFamily="50" charset="-127"/>
                <a:ea typeface="돋움" panose="020B0600000101010101" pitchFamily="50" charset="-127"/>
              </a:rPr>
              <a:t>상급 </a:t>
            </a:r>
            <a:r>
              <a:rPr lang="ko-KR" altLang="en-US" b="1" dirty="0">
                <a:latin typeface="돋움" panose="020B0600000101010101" pitchFamily="50" charset="-127"/>
                <a:ea typeface="돋움" panose="020B0600000101010101" pitchFamily="50" charset="-127"/>
              </a:rPr>
              <a:t>종합병원 </a:t>
            </a:r>
            <a:r>
              <a:rPr lang="en-US" altLang="ko-KR" b="1" dirty="0">
                <a:latin typeface="돋움" panose="020B0600000101010101" pitchFamily="50" charset="-127"/>
                <a:ea typeface="돋움" panose="020B0600000101010101" pitchFamily="50" charset="-127"/>
              </a:rPr>
              <a:t>1,359</a:t>
            </a:r>
            <a:r>
              <a:rPr lang="ko-KR" altLang="en-US" b="1" dirty="0">
                <a:latin typeface="돋움" panose="020B0600000101010101" pitchFamily="50" charset="-127"/>
                <a:ea typeface="돋움" panose="020B0600000101010101" pitchFamily="50" charset="-127"/>
              </a:rPr>
              <a:t>건</a:t>
            </a:r>
            <a:r>
              <a:rPr lang="en-US" altLang="ko-KR" b="1" dirty="0">
                <a:latin typeface="돋움" panose="020B0600000101010101" pitchFamily="50" charset="-127"/>
                <a:ea typeface="돋움" panose="020B0600000101010101" pitchFamily="50" charset="-127"/>
              </a:rPr>
              <a:t>(30.7%),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>
                <a:latin typeface="돋움" panose="020B0600000101010101" pitchFamily="50" charset="-127"/>
                <a:ea typeface="돋움" panose="020B0600000101010101" pitchFamily="50" charset="-127"/>
              </a:rPr>
              <a:t>요양병원</a:t>
            </a:r>
            <a:r>
              <a:rPr lang="en-US" altLang="ko-KR" b="1" dirty="0">
                <a:latin typeface="돋움" panose="020B0600000101010101" pitchFamily="50" charset="-127"/>
                <a:ea typeface="돋움" panose="020B0600000101010101" pitchFamily="50" charset="-127"/>
              </a:rPr>
              <a:t>(</a:t>
            </a:r>
            <a:r>
              <a:rPr lang="ko-KR" altLang="en-US" b="1" dirty="0">
                <a:latin typeface="돋움" panose="020B0600000101010101" pitchFamily="50" charset="-127"/>
                <a:ea typeface="돋움" panose="020B0600000101010101" pitchFamily="50" charset="-127"/>
              </a:rPr>
              <a:t>정신병원 포함</a:t>
            </a:r>
            <a:r>
              <a:rPr lang="en-US" altLang="ko-KR" b="1" dirty="0" smtClean="0">
                <a:latin typeface="돋움" panose="020B0600000101010101" pitchFamily="50" charset="-127"/>
                <a:ea typeface="돋움" panose="020B0600000101010101" pitchFamily="50" charset="-127"/>
              </a:rPr>
              <a:t>) 621</a:t>
            </a:r>
            <a:r>
              <a:rPr lang="ko-KR" altLang="en-US" b="1" dirty="0">
                <a:latin typeface="돋움" panose="020B0600000101010101" pitchFamily="50" charset="-127"/>
                <a:ea typeface="돋움" panose="020B0600000101010101" pitchFamily="50" charset="-127"/>
              </a:rPr>
              <a:t>건</a:t>
            </a:r>
            <a:r>
              <a:rPr lang="en-US" altLang="ko-KR" b="1" dirty="0">
                <a:latin typeface="돋움" panose="020B0600000101010101" pitchFamily="50" charset="-127"/>
                <a:ea typeface="돋움" panose="020B0600000101010101" pitchFamily="50" charset="-127"/>
              </a:rPr>
              <a:t>(14%),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>
                <a:latin typeface="돋움" panose="020B0600000101010101" pitchFamily="50" charset="-127"/>
                <a:ea typeface="돋움" panose="020B0600000101010101" pitchFamily="50" charset="-127"/>
              </a:rPr>
              <a:t>병원 </a:t>
            </a:r>
            <a:r>
              <a:rPr lang="en-US" altLang="ko-KR" b="1" dirty="0">
                <a:latin typeface="돋움" panose="020B0600000101010101" pitchFamily="50" charset="-127"/>
                <a:ea typeface="돋움" panose="020B0600000101010101" pitchFamily="50" charset="-127"/>
              </a:rPr>
              <a:t>181</a:t>
            </a:r>
            <a:r>
              <a:rPr lang="ko-KR" altLang="en-US" b="1" dirty="0" smtClean="0">
                <a:latin typeface="돋움" panose="020B0600000101010101" pitchFamily="50" charset="-127"/>
                <a:ea typeface="돋움" panose="020B0600000101010101" pitchFamily="50" charset="-127"/>
              </a:rPr>
              <a:t>건 </a:t>
            </a:r>
            <a:r>
              <a:rPr lang="en-US" altLang="ko-KR" b="1" dirty="0" smtClean="0">
                <a:latin typeface="돋움" panose="020B0600000101010101" pitchFamily="50" charset="-127"/>
                <a:ea typeface="돋움" panose="020B0600000101010101" pitchFamily="50" charset="-127"/>
              </a:rPr>
              <a:t>(</a:t>
            </a:r>
            <a:r>
              <a:rPr lang="en-US" altLang="ko-KR" b="1" dirty="0">
                <a:latin typeface="돋움" panose="020B0600000101010101" pitchFamily="50" charset="-127"/>
                <a:ea typeface="돋움" panose="020B0600000101010101" pitchFamily="50" charset="-127"/>
              </a:rPr>
              <a:t>4.1%),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>
                <a:latin typeface="돋움" panose="020B0600000101010101" pitchFamily="50" charset="-127"/>
                <a:ea typeface="돋움" panose="020B0600000101010101" pitchFamily="50" charset="-127"/>
              </a:rPr>
              <a:t>약국 </a:t>
            </a:r>
            <a:r>
              <a:rPr lang="en-US" altLang="ko-KR" b="1" dirty="0">
                <a:latin typeface="돋움" panose="020B0600000101010101" pitchFamily="50" charset="-127"/>
                <a:ea typeface="돋움" panose="020B0600000101010101" pitchFamily="50" charset="-127"/>
              </a:rPr>
              <a:t>128</a:t>
            </a:r>
            <a:r>
              <a:rPr lang="ko-KR" altLang="en-US" b="1" dirty="0" smtClean="0">
                <a:latin typeface="돋움" panose="020B0600000101010101" pitchFamily="50" charset="-127"/>
                <a:ea typeface="돋움" panose="020B0600000101010101" pitchFamily="50" charset="-127"/>
              </a:rPr>
              <a:t>건 </a:t>
            </a:r>
            <a:r>
              <a:rPr lang="en-US" altLang="ko-KR" b="1" dirty="0" smtClean="0">
                <a:latin typeface="돋움" panose="020B0600000101010101" pitchFamily="50" charset="-127"/>
                <a:ea typeface="돋움" panose="020B0600000101010101" pitchFamily="50" charset="-127"/>
              </a:rPr>
              <a:t>(</a:t>
            </a:r>
            <a:r>
              <a:rPr lang="en-US" altLang="ko-KR" b="1" dirty="0">
                <a:latin typeface="돋움" panose="020B0600000101010101" pitchFamily="50" charset="-127"/>
                <a:ea typeface="돋움" panose="020B0600000101010101" pitchFamily="50" charset="-127"/>
              </a:rPr>
              <a:t>2.9%) </a:t>
            </a:r>
            <a:r>
              <a:rPr lang="ko-KR" altLang="en-US" b="1" dirty="0">
                <a:latin typeface="돋움" panose="020B0600000101010101" pitchFamily="50" charset="-127"/>
                <a:ea typeface="돋움" panose="020B0600000101010101" pitchFamily="50" charset="-127"/>
              </a:rPr>
              <a:t>등의 </a:t>
            </a:r>
            <a:r>
              <a:rPr lang="ko-KR" altLang="en-US" b="1" dirty="0" smtClean="0">
                <a:latin typeface="돋움" panose="020B0600000101010101" pitchFamily="50" charset="-127"/>
                <a:ea typeface="돋움" panose="020B0600000101010101" pitchFamily="50" charset="-127"/>
              </a:rPr>
              <a:t>순</a:t>
            </a:r>
            <a:endParaRPr lang="en-US" altLang="ko-KR" b="1" dirty="0" smtClean="0"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 dirty="0"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r>
              <a:rPr lang="ko-KR" altLang="en-US" b="1" dirty="0">
                <a:latin typeface="돋움" panose="020B0600000101010101" pitchFamily="50" charset="-127"/>
                <a:ea typeface="돋움" panose="020B0600000101010101" pitchFamily="50" charset="-127"/>
              </a:rPr>
              <a:t>환자안전사고 유형</a:t>
            </a:r>
            <a:endParaRPr lang="en-US" altLang="ko-KR" b="1" dirty="0"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>
                <a:latin typeface="돋움" panose="020B0600000101010101" pitchFamily="50" charset="-127"/>
                <a:ea typeface="돋움" panose="020B0600000101010101" pitchFamily="50" charset="-127"/>
              </a:rPr>
              <a:t>낙상</a:t>
            </a:r>
            <a:r>
              <a:rPr lang="ko-KR" altLang="en-US" b="1" dirty="0">
                <a:latin typeface="돋움" panose="020B0600000101010101" pitchFamily="50" charset="-127"/>
                <a:ea typeface="돋움" panose="020B0600000101010101" pitchFamily="50" charset="-127"/>
              </a:rPr>
              <a:t> </a:t>
            </a:r>
            <a:r>
              <a:rPr lang="en-US" altLang="ko-KR" b="1" dirty="0">
                <a:latin typeface="돋움" panose="020B0600000101010101" pitchFamily="50" charset="-127"/>
                <a:ea typeface="돋움" panose="020B0600000101010101" pitchFamily="50" charset="-127"/>
              </a:rPr>
              <a:t>2,117</a:t>
            </a:r>
            <a:r>
              <a:rPr lang="ko-KR" altLang="en-US" b="1" dirty="0">
                <a:latin typeface="돋움" panose="020B0600000101010101" pitchFamily="50" charset="-127"/>
                <a:ea typeface="돋움" panose="020B0600000101010101" pitchFamily="50" charset="-127"/>
              </a:rPr>
              <a:t>건</a:t>
            </a:r>
            <a:r>
              <a:rPr lang="en-US" altLang="ko-KR" b="1" dirty="0">
                <a:latin typeface="돋움" panose="020B0600000101010101" pitchFamily="50" charset="-127"/>
                <a:ea typeface="돋움" panose="020B0600000101010101" pitchFamily="50" charset="-127"/>
              </a:rPr>
              <a:t>(47.8%)</a:t>
            </a:r>
            <a:r>
              <a:rPr lang="ko-KR" altLang="en-US" b="1" dirty="0">
                <a:latin typeface="돋움" panose="020B0600000101010101" pitchFamily="50" charset="-127"/>
                <a:ea typeface="돋움" panose="020B0600000101010101" pitchFamily="50" charset="-127"/>
              </a:rPr>
              <a:t> </a:t>
            </a:r>
            <a:endParaRPr lang="en-US" altLang="ko-KR" b="1" dirty="0" smtClean="0"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>
                <a:latin typeface="돋움" panose="020B0600000101010101" pitchFamily="50" charset="-127"/>
                <a:ea typeface="돋움" panose="020B0600000101010101" pitchFamily="50" charset="-127"/>
              </a:rPr>
              <a:t>약물오류</a:t>
            </a:r>
            <a:r>
              <a:rPr lang="ko-KR" altLang="en-US" b="1" dirty="0">
                <a:latin typeface="돋움" panose="020B0600000101010101" pitchFamily="50" charset="-127"/>
                <a:ea typeface="돋움" panose="020B0600000101010101" pitchFamily="50" charset="-127"/>
              </a:rPr>
              <a:t> </a:t>
            </a:r>
            <a:r>
              <a:rPr lang="en-US" altLang="ko-KR" b="1" dirty="0">
                <a:latin typeface="돋움" panose="020B0600000101010101" pitchFamily="50" charset="-127"/>
                <a:ea typeface="돋움" panose="020B0600000101010101" pitchFamily="50" charset="-127"/>
              </a:rPr>
              <a:t>1,282</a:t>
            </a:r>
            <a:r>
              <a:rPr lang="ko-KR" altLang="en-US" b="1" dirty="0">
                <a:latin typeface="돋움" panose="020B0600000101010101" pitchFamily="50" charset="-127"/>
                <a:ea typeface="돋움" panose="020B0600000101010101" pitchFamily="50" charset="-127"/>
              </a:rPr>
              <a:t>건 </a:t>
            </a:r>
            <a:r>
              <a:rPr lang="en-US" altLang="ko-KR" b="1" dirty="0">
                <a:latin typeface="돋움" panose="020B0600000101010101" pitchFamily="50" charset="-127"/>
                <a:ea typeface="돋움" panose="020B0600000101010101" pitchFamily="50" charset="-127"/>
              </a:rPr>
              <a:t>(29%) </a:t>
            </a:r>
            <a:r>
              <a:rPr lang="ko-KR" altLang="en-US" b="1" dirty="0">
                <a:latin typeface="돋움" panose="020B0600000101010101" pitchFamily="50" charset="-127"/>
                <a:ea typeface="돋움" panose="020B0600000101010101" pitchFamily="50" charset="-127"/>
              </a:rPr>
              <a:t> </a:t>
            </a:r>
            <a:endParaRPr lang="en-US" altLang="ko-KR" b="1" dirty="0" smtClean="0"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r>
              <a:rPr lang="ko-KR" altLang="en-US" b="1" dirty="0">
                <a:latin typeface="돋움" panose="020B0600000101010101" pitchFamily="50" charset="-127"/>
                <a:ea typeface="돋움" panose="020B0600000101010101" pitchFamily="50" charset="-127"/>
              </a:rPr>
              <a:t/>
            </a:r>
            <a:br>
              <a:rPr lang="ko-KR" altLang="en-US" b="1" dirty="0">
                <a:latin typeface="돋움" panose="020B0600000101010101" pitchFamily="50" charset="-127"/>
                <a:ea typeface="돋움" panose="020B0600000101010101" pitchFamily="50" charset="-127"/>
              </a:rPr>
            </a:br>
            <a:r>
              <a:rPr lang="ko-KR" altLang="en-US" b="1" dirty="0">
                <a:latin typeface="돋움" panose="020B0600000101010101" pitchFamily="50" charset="-127"/>
                <a:ea typeface="돋움" panose="020B0600000101010101" pitchFamily="50" charset="-127"/>
              </a:rPr>
              <a:t> </a:t>
            </a:r>
            <a:r>
              <a:rPr lang="en-US" altLang="ko-KR" b="1" dirty="0">
                <a:latin typeface="돋움" panose="020B0600000101010101" pitchFamily="50" charset="-127"/>
                <a:ea typeface="돋움" panose="020B0600000101010101" pitchFamily="50" charset="-127"/>
              </a:rPr>
              <a:t>[</a:t>
            </a:r>
            <a:r>
              <a:rPr lang="ko-KR" altLang="en-US" b="1" dirty="0">
                <a:latin typeface="돋움" panose="020B0600000101010101" pitchFamily="50" charset="-127"/>
                <a:ea typeface="돋움" panose="020B0600000101010101" pitchFamily="50" charset="-127"/>
              </a:rPr>
              <a:t>출처</a:t>
            </a:r>
            <a:r>
              <a:rPr lang="en-US" altLang="ko-KR" b="1" dirty="0">
                <a:latin typeface="돋움" panose="020B0600000101010101" pitchFamily="50" charset="-127"/>
                <a:ea typeface="돋움" panose="020B0600000101010101" pitchFamily="50" charset="-127"/>
              </a:rPr>
              <a:t>]</a:t>
            </a:r>
            <a:r>
              <a:rPr lang="ko-KR" altLang="en-US" b="1" dirty="0">
                <a:latin typeface="돋움" panose="020B0600000101010101" pitchFamily="50" charset="-127"/>
                <a:ea typeface="돋움" panose="020B0600000101010101" pitchFamily="50" charset="-127"/>
              </a:rPr>
              <a:t> </a:t>
            </a:r>
            <a:r>
              <a:rPr lang="ko-KR" altLang="en-US" b="1" dirty="0" err="1" smtClean="0">
                <a:latin typeface="돋움" panose="020B0600000101010101" pitchFamily="50" charset="-127"/>
                <a:ea typeface="돋움" panose="020B0600000101010101" pitchFamily="50" charset="-127"/>
              </a:rPr>
              <a:t>최도자</a:t>
            </a:r>
            <a:r>
              <a:rPr lang="ko-KR" altLang="en-US" b="1" dirty="0" smtClean="0">
                <a:latin typeface="돋움" panose="020B0600000101010101" pitchFamily="50" charset="-127"/>
                <a:ea typeface="돋움" panose="020B0600000101010101" pitchFamily="50" charset="-127"/>
              </a:rPr>
              <a:t>   </a:t>
            </a:r>
            <a:r>
              <a:rPr lang="ko-KR" altLang="en-US" b="1" dirty="0">
                <a:latin typeface="돋움" panose="020B0600000101010101" pitchFamily="50" charset="-127"/>
                <a:ea typeface="돋움" panose="020B0600000101010101" pitchFamily="50" charset="-127"/>
              </a:rPr>
              <a:t>의원실</a:t>
            </a:r>
          </a:p>
          <a:p>
            <a:endParaRPr lang="en-US" altLang="ko-KR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501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404664"/>
            <a:ext cx="8240249" cy="720080"/>
          </a:xfrm>
        </p:spPr>
        <p:txBody>
          <a:bodyPr/>
          <a:lstStyle/>
          <a:p>
            <a:r>
              <a:rPr lang="ko-KR" altLang="en-US" sz="3200" b="1" dirty="0" smtClean="0">
                <a:solidFill>
                  <a:srgbClr val="0070C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환자의 안전사고 </a:t>
            </a:r>
            <a:endParaRPr lang="ko-KR" altLang="en-US" sz="3200" b="1" dirty="0">
              <a:solidFill>
                <a:srgbClr val="0070C0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4180" y="1196752"/>
            <a:ext cx="9143999" cy="4392488"/>
          </a:xfrm>
        </p:spPr>
        <p:txBody>
          <a:bodyPr/>
          <a:lstStyle/>
          <a:p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의료과학기술의 발전은 질병의 치료가능성을 높여 건강을 증진시키고 생명을 연장시키는데 많은 기여를 하고 있지만 위험도 수반하고 있다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. 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또한 과학기술의 발전으로 인하여 의료서비스는 점점 더 고도화되었고 시스템에 의해 제공되고 있다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. 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이러한 의료시스템에 의해 제공되는 의료서비스로 인하여 병원은 의료자원을 효율적으로 활용할 수 있고 환자는 세분화되고 전문적인 의료서비스를 제공받을 수 있는 장점을 가진다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. </a:t>
            </a:r>
            <a:endParaRPr lang="en-US" altLang="ko-KR" sz="1800" b="1" dirty="0" smtClean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endParaRPr lang="en-US" altLang="ko-KR" sz="1800" b="1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r>
              <a:rPr lang="ko-KR" altLang="en-US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그러나 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의료시스템이 원활하게 작동하지 않으면 환자에게 위해가 발생할 수 있는 위험이 내재하고 있는 단점도 동시에 가지고 있다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. 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또한 인간은 완전하지 않으므로 의료서비스가 항상 완벽하게 제공될 수 없기 때문에 의료사고나 오류가 발생할 가능성을 완전히 배제할 수도 없다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. </a:t>
            </a:r>
            <a:endParaRPr lang="en-US" altLang="ko-KR" sz="1800" b="1" dirty="0" smtClean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endParaRPr lang="en-US" altLang="ko-KR" sz="1800" b="1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r>
              <a:rPr lang="ko-KR" altLang="en-US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이와 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같이 의료서비스 제공과정에서 생기는 </a:t>
            </a:r>
            <a:r>
              <a:rPr lang="ko-KR" altLang="en-US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위험의 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가능성은 그것이 현실화되는 경우에 환자의 사망이라는 치명적인 위험을 가져 오기 때문에 이러한 </a:t>
            </a:r>
            <a:r>
              <a:rPr lang="ko-KR" altLang="en-US" sz="1800" b="1" dirty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위해가 현실화되는 것을 사전에 방지하는 것이 가장 중요하다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.</a:t>
            </a:r>
            <a:endParaRPr lang="ko-KR" altLang="en-US" sz="1800" b="1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726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648072"/>
          </a:xfrm>
        </p:spPr>
        <p:txBody>
          <a:bodyPr/>
          <a:lstStyle/>
          <a:p>
            <a:r>
              <a:rPr lang="ko-KR" altLang="en-US" sz="3200" b="1" dirty="0">
                <a:solidFill>
                  <a:srgbClr val="0070C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환자 안전사고보고</a:t>
            </a:r>
            <a:r>
              <a:rPr lang="en-US" altLang="ko-KR" sz="3200" b="1" dirty="0">
                <a:solidFill>
                  <a:srgbClr val="0070C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, </a:t>
            </a:r>
            <a:r>
              <a:rPr lang="ko-KR" altLang="en-US" sz="3200" b="1" dirty="0">
                <a:solidFill>
                  <a:srgbClr val="0070C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온라인으로 가능</a:t>
            </a:r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40768"/>
            <a:ext cx="9144000" cy="3798798"/>
          </a:xfrm>
        </p:spPr>
      </p:pic>
    </p:spTree>
    <p:extLst>
      <p:ext uri="{BB962C8B-B14F-4D97-AF65-F5344CB8AC3E}">
        <p14:creationId xmlns:p14="http://schemas.microsoft.com/office/powerpoint/2010/main" xmlns="" val="291057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-15246" y="404664"/>
            <a:ext cx="9144000" cy="792088"/>
          </a:xfrm>
        </p:spPr>
        <p:txBody>
          <a:bodyPr/>
          <a:lstStyle/>
          <a:p>
            <a:r>
              <a:rPr lang="ko-KR" altLang="en-US" sz="3200" b="1" dirty="0">
                <a:solidFill>
                  <a:srgbClr val="0070C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의료 관련 소송의 </a:t>
            </a:r>
            <a:r>
              <a:rPr lang="ko-KR" altLang="en-US" sz="3200" b="1" dirty="0" smtClean="0">
                <a:solidFill>
                  <a:srgbClr val="0070C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종류</a:t>
            </a:r>
            <a:endParaRPr lang="ko-KR" altLang="en-US" sz="3200" b="1" dirty="0">
              <a:solidFill>
                <a:srgbClr val="0070C0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37987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1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.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손해배상 청구소송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: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민사소송에서 진행</a:t>
            </a:r>
            <a:endParaRPr lang="en-US" altLang="ko-KR" sz="1800" b="1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marL="0" indent="0">
              <a:buNone/>
            </a:pPr>
            <a:endParaRPr lang="en-US" altLang="ko-KR" sz="1800" b="1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marL="0" indent="0">
              <a:buNone/>
            </a:pP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2. 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업무상 과실치사상 죄  소송 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: 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형사 소송에서 진행 </a:t>
            </a:r>
            <a:endParaRPr lang="en-US" altLang="ko-KR" sz="1800" b="1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marL="0" indent="0">
              <a:buNone/>
            </a:pPr>
            <a:endParaRPr lang="en-US" altLang="ko-KR" sz="1800" b="1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marL="0" indent="0">
              <a:buNone/>
            </a:pP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3. 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의사면허취소처분 취소소송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: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행정소송에서 진행</a:t>
            </a:r>
            <a:endParaRPr lang="en-US" altLang="ko-KR" sz="1800" b="1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marL="0" indent="0">
              <a:buNone/>
            </a:pPr>
            <a:endParaRPr lang="en-US" altLang="ko-KR" sz="1800" b="1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marL="0" indent="0">
              <a:buNone/>
            </a:pP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4. 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위헌법률심판 청구소송 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: 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헌법 소송에서 진행</a:t>
            </a:r>
            <a:endParaRPr lang="en-US" altLang="ko-KR" sz="1800" b="1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marL="0" indent="0">
              <a:buNone/>
            </a:pPr>
            <a:r>
              <a:rPr lang="en-US" altLang="ko-KR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  ( 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리베이트 </a:t>
            </a:r>
            <a:r>
              <a:rPr lang="ko-KR" altLang="en-US" sz="1800" b="1" dirty="0" err="1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쌍벌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제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)</a:t>
            </a:r>
          </a:p>
          <a:p>
            <a:endParaRPr lang="en-US" altLang="ko-KR" sz="1800" b="1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endParaRPr lang="en-US" altLang="ko-KR" sz="1800" b="1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endParaRPr lang="ko-KR" altLang="en-US" sz="1800" b="1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554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648072"/>
          </a:xfrm>
        </p:spPr>
        <p:txBody>
          <a:bodyPr/>
          <a:lstStyle/>
          <a:p>
            <a:r>
              <a:rPr lang="ko-KR" altLang="en-US" sz="3200" b="1" dirty="0" smtClean="0">
                <a:solidFill>
                  <a:srgbClr val="0070C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진료 과별 다빈도 의료 분쟁 </a:t>
            </a:r>
            <a:endParaRPr lang="ko-KR" altLang="en-US" sz="3200" b="1" dirty="0">
              <a:solidFill>
                <a:srgbClr val="0070C0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-1796" y="1124744"/>
            <a:ext cx="8748848" cy="5256584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ko-KR" altLang="en-US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정형외과</a:t>
            </a:r>
            <a:r>
              <a:rPr lang="en-US" altLang="ko-KR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:</a:t>
            </a:r>
            <a:r>
              <a:rPr lang="ko-KR" altLang="en-US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</a:t>
            </a:r>
            <a:r>
              <a:rPr lang="ko-KR" altLang="en-US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척추수술 후 마비 증상</a:t>
            </a:r>
            <a:r>
              <a:rPr lang="en-US" altLang="ko-KR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부정 유 합</a:t>
            </a:r>
            <a:r>
              <a:rPr lang="en-US" altLang="ko-KR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,</a:t>
            </a:r>
            <a:r>
              <a:rPr lang="ko-KR" altLang="en-US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주사 부작용</a:t>
            </a:r>
            <a:r>
              <a:rPr lang="en-US" altLang="ko-KR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수술 후 후유증 </a:t>
            </a:r>
            <a:r>
              <a:rPr lang="ko-KR" altLang="en-US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등</a:t>
            </a:r>
            <a:endParaRPr lang="en-US" altLang="ko-KR" b="1" dirty="0" smtClean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>
              <a:lnSpc>
                <a:spcPct val="120000"/>
              </a:lnSpc>
            </a:pPr>
            <a:endParaRPr lang="en-US" altLang="ko-KR" sz="1500" b="1" dirty="0" smtClean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>
              <a:lnSpc>
                <a:spcPct val="120000"/>
              </a:lnSpc>
            </a:pPr>
            <a:r>
              <a:rPr lang="ko-KR" altLang="en-US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외과</a:t>
            </a:r>
            <a:r>
              <a:rPr lang="en-US" altLang="ko-KR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:</a:t>
            </a:r>
            <a:r>
              <a:rPr lang="ko-KR" altLang="en-US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</a:t>
            </a:r>
            <a:r>
              <a:rPr lang="ko-KR" altLang="en-US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보통 합병증</a:t>
            </a:r>
            <a:r>
              <a:rPr lang="en-US" altLang="ko-KR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파열</a:t>
            </a:r>
            <a:r>
              <a:rPr lang="en-US" altLang="ko-KR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오진</a:t>
            </a:r>
            <a:r>
              <a:rPr lang="en-US" altLang="ko-KR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조직 검사 </a:t>
            </a:r>
            <a:r>
              <a:rPr lang="ko-KR" altLang="en-US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문제 등</a:t>
            </a:r>
            <a:endParaRPr lang="en-US" altLang="ko-KR" b="1" dirty="0" smtClean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>
              <a:lnSpc>
                <a:spcPct val="120000"/>
              </a:lnSpc>
            </a:pPr>
            <a:endParaRPr lang="en-US" altLang="ko-KR" sz="1500" b="1" dirty="0" smtClean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>
              <a:lnSpc>
                <a:spcPct val="120000"/>
              </a:lnSpc>
            </a:pPr>
            <a:r>
              <a:rPr lang="ko-KR" altLang="en-US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내과</a:t>
            </a:r>
            <a:r>
              <a:rPr lang="en-US" altLang="ko-KR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: </a:t>
            </a:r>
            <a:r>
              <a:rPr lang="ko-KR" altLang="en-US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오진</a:t>
            </a:r>
            <a:r>
              <a:rPr lang="en-US" altLang="ko-KR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,</a:t>
            </a:r>
            <a:r>
              <a:rPr lang="ko-KR" altLang="en-US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내시경 </a:t>
            </a:r>
            <a:r>
              <a:rPr lang="ko-KR" altLang="en-US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후 천공</a:t>
            </a:r>
            <a:r>
              <a:rPr lang="en-US" altLang="ko-KR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항생제 부작용으로 인한 </a:t>
            </a:r>
            <a:r>
              <a:rPr lang="ko-KR" altLang="en-US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후유증</a:t>
            </a:r>
            <a:endParaRPr lang="en-US" altLang="ko-KR" b="1" dirty="0" smtClean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>
              <a:lnSpc>
                <a:spcPct val="120000"/>
              </a:lnSpc>
            </a:pPr>
            <a:endParaRPr lang="en-US" altLang="ko-KR" sz="1500" b="1" dirty="0" smtClean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>
              <a:lnSpc>
                <a:spcPct val="120000"/>
              </a:lnSpc>
            </a:pPr>
            <a:r>
              <a:rPr lang="ko-KR" altLang="en-US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산부인과</a:t>
            </a:r>
            <a:r>
              <a:rPr lang="en-US" altLang="ko-KR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:</a:t>
            </a:r>
            <a:r>
              <a:rPr lang="ko-KR" altLang="en-US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 태아 사망</a:t>
            </a:r>
            <a:r>
              <a:rPr lang="en-US" altLang="ko-KR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,</a:t>
            </a:r>
            <a:r>
              <a:rPr lang="ko-KR" altLang="en-US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분만 사고</a:t>
            </a:r>
            <a:r>
              <a:rPr lang="en-US" altLang="ko-KR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신생아 감염 </a:t>
            </a:r>
            <a:r>
              <a:rPr lang="en-US" altLang="ko-KR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,</a:t>
            </a:r>
            <a:r>
              <a:rPr lang="ko-KR" altLang="en-US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기형아 </a:t>
            </a:r>
            <a:r>
              <a:rPr lang="ko-KR" altLang="en-US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검사</a:t>
            </a:r>
            <a:r>
              <a:rPr lang="en-US" altLang="ko-KR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자궁암 </a:t>
            </a:r>
            <a:r>
              <a:rPr lang="ko-KR" altLang="en-US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수술 합병증</a:t>
            </a:r>
            <a:r>
              <a:rPr lang="en-US" altLang="ko-KR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제왕절개합병증</a:t>
            </a:r>
            <a:r>
              <a:rPr lang="en-US" altLang="ko-KR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자궁 외 임신</a:t>
            </a:r>
            <a:r>
              <a:rPr lang="en-US" altLang="ko-KR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임신 중절 수술 합병증 등</a:t>
            </a:r>
            <a:endParaRPr lang="en-US" altLang="ko-KR" b="1" dirty="0" smtClean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>
              <a:lnSpc>
                <a:spcPct val="120000"/>
              </a:lnSpc>
            </a:pPr>
            <a:endParaRPr lang="en-US" altLang="ko-KR" sz="1300" b="1" dirty="0" smtClean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>
              <a:lnSpc>
                <a:spcPct val="120000"/>
              </a:lnSpc>
            </a:pPr>
            <a:r>
              <a:rPr lang="ko-KR" altLang="en-US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신경외과</a:t>
            </a:r>
            <a:r>
              <a:rPr lang="en-US" altLang="ko-KR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:</a:t>
            </a:r>
            <a:r>
              <a:rPr lang="ko-KR" altLang="en-US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</a:t>
            </a:r>
            <a:r>
              <a:rPr lang="ko-KR" altLang="en-US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감염</a:t>
            </a:r>
            <a:r>
              <a:rPr lang="en-US" altLang="ko-KR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뇌 경색 </a:t>
            </a:r>
            <a:r>
              <a:rPr lang="ko-KR" altLang="en-US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및 뇌 </a:t>
            </a:r>
            <a:r>
              <a:rPr lang="ko-KR" altLang="en-US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병 변</a:t>
            </a:r>
            <a:r>
              <a:rPr lang="en-US" altLang="ko-KR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경 추 </a:t>
            </a:r>
            <a:r>
              <a:rPr lang="ko-KR" altLang="en-US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수술 후 </a:t>
            </a:r>
            <a:r>
              <a:rPr lang="ko-KR" altLang="en-US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합병증 등</a:t>
            </a:r>
            <a:endParaRPr lang="en-US" altLang="ko-KR" b="1" dirty="0" smtClean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>
              <a:lnSpc>
                <a:spcPct val="120000"/>
              </a:lnSpc>
            </a:pPr>
            <a:endParaRPr lang="en-US" altLang="ko-KR" sz="1300" b="1" dirty="0" smtClean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>
              <a:lnSpc>
                <a:spcPct val="120000"/>
              </a:lnSpc>
            </a:pPr>
            <a:r>
              <a:rPr lang="ko-KR" altLang="en-US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성형외과</a:t>
            </a:r>
            <a:r>
              <a:rPr lang="en-US" altLang="ko-KR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:</a:t>
            </a:r>
            <a:r>
              <a:rPr lang="ko-KR" altLang="en-US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</a:t>
            </a:r>
            <a:r>
              <a:rPr lang="ko-KR" altLang="en-US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쌍꺼풀 수술</a:t>
            </a:r>
            <a:r>
              <a:rPr lang="en-US" altLang="ko-KR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지방이식수술</a:t>
            </a:r>
            <a:r>
              <a:rPr lang="en-US" altLang="ko-KR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광대뼈 수술</a:t>
            </a:r>
            <a:r>
              <a:rPr lang="en-US" altLang="ko-KR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코 성형술 후 </a:t>
            </a:r>
            <a:r>
              <a:rPr lang="ko-KR" altLang="en-US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합병증 등</a:t>
            </a:r>
            <a:endParaRPr lang="en-US" altLang="ko-KR" b="1" dirty="0" smtClean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>
              <a:lnSpc>
                <a:spcPct val="120000"/>
              </a:lnSpc>
            </a:pPr>
            <a:endParaRPr lang="en-US" altLang="ko-KR" sz="1300" b="1" dirty="0" smtClean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>
              <a:lnSpc>
                <a:spcPct val="120000"/>
              </a:lnSpc>
            </a:pPr>
            <a:r>
              <a:rPr lang="ko-KR" altLang="en-US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응급의학과</a:t>
            </a:r>
            <a:r>
              <a:rPr lang="en-US" altLang="ko-KR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:</a:t>
            </a:r>
            <a:r>
              <a:rPr lang="ko-KR" altLang="en-US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</a:t>
            </a:r>
            <a:r>
              <a:rPr lang="ko-KR" altLang="en-US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초기 진단 오진</a:t>
            </a:r>
            <a:r>
              <a:rPr lang="en-US" altLang="ko-KR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진료거부</a:t>
            </a:r>
            <a:r>
              <a:rPr lang="en-US" altLang="ko-KR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주의 과실 의무 위반 </a:t>
            </a:r>
            <a:r>
              <a:rPr lang="ko-KR" altLang="en-US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등</a:t>
            </a:r>
            <a:endParaRPr lang="en-US" altLang="ko-KR" b="1" dirty="0" smtClean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>
              <a:lnSpc>
                <a:spcPct val="120000"/>
              </a:lnSpc>
            </a:pPr>
            <a:endParaRPr lang="en-US" altLang="ko-KR" sz="1300" b="1" dirty="0" smtClean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>
              <a:lnSpc>
                <a:spcPct val="120000"/>
              </a:lnSpc>
            </a:pPr>
            <a:r>
              <a:rPr lang="ko-KR" altLang="en-US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안과</a:t>
            </a:r>
            <a:r>
              <a:rPr lang="en-US" altLang="ko-KR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:</a:t>
            </a:r>
            <a:r>
              <a:rPr lang="ko-KR" altLang="en-US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</a:t>
            </a:r>
            <a:r>
              <a:rPr lang="ko-KR" altLang="en-US" b="1" dirty="0" err="1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라식</a:t>
            </a:r>
            <a:r>
              <a:rPr lang="ko-KR" altLang="en-US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수술</a:t>
            </a:r>
            <a:r>
              <a:rPr lang="en-US" altLang="ko-KR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,</a:t>
            </a:r>
            <a:r>
              <a:rPr lang="ko-KR" altLang="en-US" b="1" dirty="0" err="1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라섹</a:t>
            </a:r>
            <a:r>
              <a:rPr lang="ko-KR" altLang="en-US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 수술 후 부작용</a:t>
            </a:r>
            <a:r>
              <a:rPr lang="en-US" altLang="ko-KR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렌즈삽입술</a:t>
            </a:r>
            <a:r>
              <a:rPr lang="en-US" altLang="ko-KR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백내장 수술 후 문제 </a:t>
            </a:r>
            <a:r>
              <a:rPr lang="ko-KR" altLang="en-US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등</a:t>
            </a:r>
            <a:endParaRPr lang="en-US" altLang="ko-KR" b="1" dirty="0" smtClean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>
              <a:lnSpc>
                <a:spcPct val="120000"/>
              </a:lnSpc>
            </a:pPr>
            <a:endParaRPr lang="en-US" altLang="ko-KR" sz="1300" b="1" dirty="0" smtClean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>
              <a:lnSpc>
                <a:spcPct val="120000"/>
              </a:lnSpc>
            </a:pPr>
            <a:r>
              <a:rPr lang="ko-KR" altLang="en-US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피부과 </a:t>
            </a:r>
            <a:r>
              <a:rPr lang="en-US" altLang="ko-KR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:</a:t>
            </a:r>
            <a:r>
              <a:rPr lang="ko-KR" altLang="en-US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</a:t>
            </a:r>
            <a:r>
              <a:rPr lang="ko-KR" altLang="en-US" b="1" dirty="0" err="1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필러</a:t>
            </a:r>
            <a:r>
              <a:rPr lang="ko-KR" altLang="en-US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 </a:t>
            </a:r>
            <a:r>
              <a:rPr lang="ko-KR" altLang="en-US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시술</a:t>
            </a:r>
            <a:r>
              <a:rPr lang="en-US" altLang="ko-KR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레이저 </a:t>
            </a:r>
            <a:r>
              <a:rPr lang="ko-KR" altLang="en-US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시술 후 </a:t>
            </a:r>
            <a:r>
              <a:rPr lang="ko-KR" altLang="en-US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문제점</a:t>
            </a:r>
            <a:endParaRPr lang="en-US" altLang="ko-KR" b="1" dirty="0" smtClean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>
              <a:lnSpc>
                <a:spcPct val="120000"/>
              </a:lnSpc>
            </a:pPr>
            <a:endParaRPr lang="en-US" altLang="ko-KR" sz="1300" b="1" dirty="0" smtClean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>
              <a:lnSpc>
                <a:spcPct val="120000"/>
              </a:lnSpc>
            </a:pPr>
            <a:r>
              <a:rPr lang="ko-KR" altLang="en-US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이비인후과</a:t>
            </a:r>
            <a:r>
              <a:rPr lang="en-US" altLang="ko-KR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:</a:t>
            </a:r>
            <a:r>
              <a:rPr lang="ko-KR" altLang="en-US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</a:t>
            </a:r>
            <a:r>
              <a:rPr lang="ko-KR" altLang="en-US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편도선 수술 및 </a:t>
            </a:r>
            <a:r>
              <a:rPr lang="ko-KR" altLang="en-US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코골 이 </a:t>
            </a:r>
            <a:r>
              <a:rPr lang="ko-KR" altLang="en-US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수술 그리고 식도암 수술</a:t>
            </a:r>
            <a:endParaRPr lang="en-US" altLang="ko-KR" b="1" dirty="0" smtClean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>
              <a:lnSpc>
                <a:spcPct val="120000"/>
              </a:lnSpc>
            </a:pPr>
            <a:endParaRPr lang="ko-KR" altLang="en-US" b="1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36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404664"/>
            <a:ext cx="8240249" cy="792088"/>
          </a:xfrm>
        </p:spPr>
        <p:txBody>
          <a:bodyPr/>
          <a:lstStyle/>
          <a:p>
            <a:r>
              <a:rPr lang="ko-KR" altLang="en-US" sz="3200" b="1" dirty="0">
                <a:solidFill>
                  <a:srgbClr val="0070C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진료 과별 다빈도 의료 분쟁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3811089"/>
          </a:xfrm>
        </p:spPr>
        <p:txBody>
          <a:bodyPr/>
          <a:lstStyle/>
          <a:p>
            <a:r>
              <a:rPr lang="ko-KR" altLang="en-US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비뇨기과</a:t>
            </a:r>
            <a:r>
              <a:rPr lang="en-US" altLang="ko-KR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:</a:t>
            </a:r>
            <a:r>
              <a:rPr lang="ko-KR" altLang="en-US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정관수술 후 임신 그리고 </a:t>
            </a:r>
            <a:r>
              <a:rPr lang="ko-KR" altLang="en-US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전립선 암 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및 방광 요로 </a:t>
            </a:r>
            <a:r>
              <a:rPr lang="ko-KR" altLang="en-US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수술 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후 </a:t>
            </a:r>
            <a:endParaRPr lang="en-US" altLang="ko-KR" sz="1800" b="1" dirty="0" smtClean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endParaRPr lang="en-US" altLang="ko-KR" sz="800" b="1" dirty="0" smtClean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r>
              <a:rPr lang="ko-KR" altLang="en-US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흉부외과</a:t>
            </a:r>
            <a:r>
              <a:rPr lang="en-US" altLang="ko-KR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:</a:t>
            </a:r>
            <a:r>
              <a:rPr lang="ko-KR" altLang="en-US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하지 정맥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식도천공</a:t>
            </a:r>
            <a:r>
              <a:rPr lang="en-US" altLang="ko-KR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관상동맥 수술 후  등</a:t>
            </a:r>
            <a:endParaRPr lang="en-US" altLang="ko-KR" sz="1800" b="1" dirty="0" smtClean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endParaRPr lang="en-US" altLang="ko-KR" sz="800" b="1" dirty="0" smtClean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r>
              <a:rPr lang="ko-KR" altLang="en-US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소아청소년과</a:t>
            </a:r>
            <a:r>
              <a:rPr lang="en-US" altLang="ko-KR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:</a:t>
            </a:r>
            <a:r>
              <a:rPr lang="ko-KR" altLang="en-US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정맥주사 합병증</a:t>
            </a:r>
            <a:r>
              <a:rPr lang="en-US" altLang="ko-KR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폐렴 관련 </a:t>
            </a:r>
            <a:r>
              <a:rPr lang="ko-KR" altLang="en-US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질환</a:t>
            </a:r>
            <a:r>
              <a:rPr lang="en-US" altLang="ko-KR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오진 등</a:t>
            </a:r>
            <a:endParaRPr lang="en-US" altLang="ko-KR" sz="1800" b="1" dirty="0" smtClean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endParaRPr lang="en-US" altLang="ko-KR" sz="800" b="1" dirty="0" smtClean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r>
              <a:rPr lang="ko-KR" altLang="en-US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재활의학과</a:t>
            </a:r>
            <a:r>
              <a:rPr lang="en-US" altLang="ko-KR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:</a:t>
            </a:r>
            <a:r>
              <a:rPr lang="ko-KR" altLang="en-US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물리치료 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중 대퇴부 골절 </a:t>
            </a:r>
            <a:r>
              <a:rPr lang="ko-KR" altLang="en-US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문제</a:t>
            </a:r>
            <a:endParaRPr lang="en-US" altLang="ko-KR" sz="1800" b="1" dirty="0" smtClean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endParaRPr lang="en-US" altLang="ko-KR" sz="800" b="1" dirty="0" smtClean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r>
              <a:rPr lang="ko-KR" altLang="en-US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신경과</a:t>
            </a:r>
            <a:r>
              <a:rPr lang="en-US" altLang="ko-KR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:</a:t>
            </a:r>
            <a:r>
              <a:rPr lang="ko-KR" altLang="en-US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뇌 경색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뇌 </a:t>
            </a:r>
            <a:r>
              <a:rPr lang="ko-KR" altLang="en-US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병 변 등 </a:t>
            </a:r>
            <a:endParaRPr lang="en-US" altLang="ko-KR" sz="1800" b="1" dirty="0" smtClean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endParaRPr lang="en-US" altLang="ko-KR" sz="800" b="1" dirty="0" smtClean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r>
              <a:rPr lang="ko-KR" altLang="en-US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정신건강의학과</a:t>
            </a:r>
            <a:r>
              <a:rPr lang="en-US" altLang="ko-KR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:</a:t>
            </a:r>
            <a:r>
              <a:rPr lang="ko-KR" altLang="en-US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폐쇄병동에서의 환자 관리 문제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주의 과실 </a:t>
            </a:r>
            <a:r>
              <a:rPr lang="ko-KR" altLang="en-US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문제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응급조치의 </a:t>
            </a:r>
            <a:r>
              <a:rPr lang="ko-KR" altLang="en-US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부적절</a:t>
            </a:r>
            <a:endParaRPr lang="en-US" altLang="ko-KR" sz="1800" b="1" dirty="0" smtClean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endParaRPr lang="en-US" altLang="ko-KR" sz="800" b="1" dirty="0" smtClean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r>
              <a:rPr lang="ko-KR" altLang="en-US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마취통증의학과</a:t>
            </a:r>
            <a:r>
              <a:rPr lang="en-US" altLang="ko-KR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:</a:t>
            </a:r>
            <a:r>
              <a:rPr lang="ko-KR" altLang="en-US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마취 부작용으로 심 정지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후유증 </a:t>
            </a:r>
            <a:r>
              <a:rPr lang="ko-KR" altLang="en-US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등</a:t>
            </a:r>
            <a:endParaRPr lang="en-US" altLang="ko-KR" sz="1800" b="1" dirty="0" smtClean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marL="0" indent="0">
              <a:buNone/>
            </a:pPr>
            <a:r>
              <a:rPr lang="ko-KR" altLang="en-US" sz="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</a:t>
            </a:r>
            <a:endParaRPr lang="en-US" altLang="ko-KR" sz="800" b="1" dirty="0" smtClean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r>
              <a:rPr lang="ko-KR" altLang="en-US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영상의학과</a:t>
            </a:r>
            <a:r>
              <a:rPr lang="en-US" altLang="ko-KR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: </a:t>
            </a:r>
            <a:r>
              <a:rPr lang="ko-KR" altLang="en-US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CT </a:t>
            </a:r>
            <a:r>
              <a:rPr lang="ko-KR" altLang="en-US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촬영 중 조형 제 로 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인한 </a:t>
            </a:r>
            <a:r>
              <a:rPr lang="ko-KR" altLang="en-US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부작용</a:t>
            </a:r>
            <a:endParaRPr lang="en-US" altLang="ko-KR" sz="1800" b="1" dirty="0" smtClean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endParaRPr lang="en-US" altLang="ko-KR" sz="800" b="1" dirty="0" smtClean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r>
              <a:rPr lang="ko-KR" altLang="en-US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치과</a:t>
            </a:r>
            <a:r>
              <a:rPr lang="en-US" altLang="ko-KR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:</a:t>
            </a:r>
            <a:r>
              <a:rPr lang="ko-KR" altLang="en-US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</a:t>
            </a:r>
            <a:r>
              <a:rPr lang="ko-KR" altLang="en-US" sz="1800" b="1" dirty="0" err="1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임플란트</a:t>
            </a:r>
            <a:r>
              <a:rPr lang="ko-KR" altLang="en-US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후 마비 증상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신경치료로 인한 후유증 </a:t>
            </a:r>
            <a:r>
              <a:rPr lang="ko-KR" altLang="en-US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등</a:t>
            </a:r>
            <a:endParaRPr lang="en-US" altLang="ko-KR" sz="1800" b="1" dirty="0" smtClean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endParaRPr lang="en-US" altLang="ko-KR" sz="800" b="1" dirty="0" smtClean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r>
              <a:rPr lang="ko-KR" altLang="en-US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한방</a:t>
            </a:r>
            <a:r>
              <a:rPr lang="en-US" altLang="ko-KR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:</a:t>
            </a:r>
            <a:r>
              <a:rPr lang="ko-KR" altLang="en-US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물리치료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sz="1800" b="1" dirty="0" err="1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침시술</a:t>
            </a:r>
            <a:r>
              <a:rPr lang="ko-KR" altLang="en-US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후</a:t>
            </a:r>
            <a:r>
              <a:rPr lang="en-US" altLang="ko-KR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</a:t>
            </a:r>
            <a:r>
              <a:rPr lang="ko-KR" altLang="en-US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감염 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문제 등</a:t>
            </a:r>
          </a:p>
        </p:txBody>
      </p:sp>
    </p:spTree>
    <p:extLst>
      <p:ext uri="{BB962C8B-B14F-4D97-AF65-F5344CB8AC3E}">
        <p14:creationId xmlns:p14="http://schemas.microsoft.com/office/powerpoint/2010/main" xmlns="" val="390242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404665"/>
            <a:ext cx="9144000" cy="792088"/>
          </a:xfrm>
        </p:spPr>
        <p:txBody>
          <a:bodyPr/>
          <a:lstStyle/>
          <a:p>
            <a:r>
              <a:rPr lang="ko-KR" altLang="en-US" sz="3200" b="1" dirty="0" smtClean="0">
                <a:solidFill>
                  <a:srgbClr val="0070C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의료 과실의 유형과 의료 분쟁의 발생 원인 </a:t>
            </a:r>
            <a:endParaRPr lang="ko-KR" altLang="en-US" sz="3200" b="1" dirty="0">
              <a:solidFill>
                <a:srgbClr val="0070C0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79512" y="1340768"/>
            <a:ext cx="9144000" cy="4248472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altLang="ko-KR" sz="1800" b="1" dirty="0">
                <a:solidFill>
                  <a:srgbClr val="C0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1. </a:t>
            </a:r>
            <a:r>
              <a:rPr lang="ko-KR" altLang="en-US" sz="1800" b="1" dirty="0">
                <a:solidFill>
                  <a:srgbClr val="C0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의료과실의 유형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/>
            </a:r>
            <a:b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</a:b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1) 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진단상의 과실</a:t>
            </a:r>
            <a:b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</a:b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2) 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주사상의 과실</a:t>
            </a:r>
            <a:b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</a:b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3) 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투약상의 과실</a:t>
            </a:r>
            <a:b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</a:b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4) 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수술 및 처치상의 과실</a:t>
            </a:r>
            <a:b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</a:b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5) 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마취상의 과실</a:t>
            </a:r>
            <a:b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</a:b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6) 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수혈상의 과실</a:t>
            </a:r>
            <a:b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</a:b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7) 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환자관리 및 간호 상의 과실</a:t>
            </a:r>
            <a:b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</a:b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/>
            </a:r>
            <a:b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</a:br>
            <a:r>
              <a:rPr lang="en-US" altLang="ko-KR" sz="1800" b="1" dirty="0">
                <a:solidFill>
                  <a:srgbClr val="C0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2. </a:t>
            </a:r>
            <a:r>
              <a:rPr lang="ko-KR" altLang="en-US" sz="1800" b="1" dirty="0">
                <a:solidFill>
                  <a:srgbClr val="C0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의료분쟁의 발생원인</a:t>
            </a:r>
            <a:br>
              <a:rPr lang="ko-KR" altLang="en-US" sz="1800" b="1" dirty="0">
                <a:solidFill>
                  <a:srgbClr val="C0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</a:b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1) 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의료본질적 요인</a:t>
            </a:r>
            <a:b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</a:b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2) 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의료 공급자 측의 요인</a:t>
            </a:r>
            <a:b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</a:b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3) 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의료수요자측 요인</a:t>
            </a:r>
            <a:b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</a:b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4) 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사회적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․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제도적 요인</a:t>
            </a:r>
          </a:p>
        </p:txBody>
      </p:sp>
    </p:spTree>
    <p:extLst>
      <p:ext uri="{BB962C8B-B14F-4D97-AF65-F5344CB8AC3E}">
        <p14:creationId xmlns:p14="http://schemas.microsoft.com/office/powerpoint/2010/main" xmlns="" val="369284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404664"/>
            <a:ext cx="9199418" cy="792088"/>
          </a:xfrm>
        </p:spPr>
        <p:txBody>
          <a:bodyPr/>
          <a:lstStyle/>
          <a:p>
            <a:r>
              <a:rPr lang="ko-KR" altLang="en-US" sz="3200" b="1" dirty="0" smtClean="0">
                <a:solidFill>
                  <a:srgbClr val="0070C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의료분쟁 조정 중재 제도 </a:t>
            </a:r>
            <a:endParaRPr lang="ko-KR" altLang="en-US" sz="3200" b="1" dirty="0">
              <a:solidFill>
                <a:srgbClr val="0070C0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-36512" y="1286386"/>
            <a:ext cx="9289032" cy="3798798"/>
          </a:xfrm>
        </p:spPr>
        <p:txBody>
          <a:bodyPr/>
          <a:lstStyle/>
          <a:p>
            <a:r>
              <a:rPr lang="en-US" altLang="ko-KR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2012.04.08 (</a:t>
            </a:r>
            <a:r>
              <a:rPr lang="ko-KR" altLang="en-US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법 시행일</a:t>
            </a:r>
            <a:r>
              <a:rPr lang="en-US" altLang="ko-KR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) </a:t>
            </a:r>
            <a:r>
              <a:rPr lang="ko-KR" altLang="en-US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이후에 발생한 의료사고를 대상으로 한다</a:t>
            </a:r>
            <a:r>
              <a:rPr lang="en-US" altLang="ko-KR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. </a:t>
            </a:r>
          </a:p>
          <a:p>
            <a:endParaRPr lang="en-US" altLang="ko-KR" sz="800" b="1" dirty="0" smtClean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>
              <a:lnSpc>
                <a:spcPct val="100000"/>
              </a:lnSpc>
            </a:pPr>
            <a:r>
              <a:rPr lang="en-US" altLang="ko-KR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2016.11.30 </a:t>
            </a:r>
            <a:r>
              <a:rPr lang="ko-KR" altLang="en-US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이후 종료된 의료 행위로  인해 발생된 의료사고의 경우 환자의 사망</a:t>
            </a:r>
            <a:r>
              <a:rPr lang="en-US" altLang="ko-KR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. 1</a:t>
            </a:r>
            <a:r>
              <a:rPr lang="ko-KR" altLang="en-US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개월 이상의 의식 불명 </a:t>
            </a:r>
            <a:r>
              <a:rPr lang="en-US" altLang="ko-KR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. </a:t>
            </a:r>
            <a:r>
              <a:rPr lang="ko-KR" altLang="en-US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자폐성장애 또는 정신장애를 제외한 장애인 복지법에 따른 장애 등급 </a:t>
            </a:r>
            <a:r>
              <a:rPr lang="en-US" altLang="ko-KR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1</a:t>
            </a:r>
            <a:r>
              <a:rPr lang="ko-KR" altLang="en-US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등급 에 해당하는 경우 피 신청인의 동의 없이 자동으로 조정 절차가 개시 된다</a:t>
            </a:r>
            <a:r>
              <a:rPr lang="en-US" altLang="ko-KR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ko-KR" sz="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US" altLang="ko-KR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60</a:t>
            </a:r>
            <a:r>
              <a:rPr lang="ko-KR" altLang="en-US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일 이내에 감정 부에서 감정 조서가  작성 되어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(1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회에 한하여 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30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일 연장 될 수 있다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. 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ko-KR" altLang="en-US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  조정 부로 넘겨지면 </a:t>
            </a:r>
            <a:r>
              <a:rPr lang="en-US" altLang="ko-KR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90</a:t>
            </a:r>
            <a:r>
              <a:rPr lang="ko-KR" altLang="en-US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일 이내에 조정이 결정 된다 </a:t>
            </a:r>
            <a:r>
              <a:rPr lang="en-US" altLang="ko-KR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(1</a:t>
            </a:r>
            <a:r>
              <a:rPr lang="ko-KR" altLang="en-US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회에 한하여 </a:t>
            </a:r>
            <a:r>
              <a:rPr lang="en-US" altLang="ko-KR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30</a:t>
            </a:r>
            <a:r>
              <a:rPr lang="ko-KR" altLang="en-US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일 연장 될 수 있다</a:t>
            </a:r>
            <a:r>
              <a:rPr lang="en-US" altLang="ko-KR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.)</a:t>
            </a:r>
          </a:p>
          <a:p>
            <a:pPr>
              <a:lnSpc>
                <a:spcPct val="100000"/>
              </a:lnSpc>
            </a:pPr>
            <a:endParaRPr lang="en-US" altLang="ko-KR" sz="800" b="1" dirty="0" smtClean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>
              <a:lnSpc>
                <a:spcPct val="100000"/>
              </a:lnSpc>
            </a:pPr>
            <a:r>
              <a:rPr lang="ko-KR" altLang="en-US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조정결정서 정본이 송달 받은 날부터 </a:t>
            </a:r>
            <a:r>
              <a:rPr lang="en-US" altLang="ko-KR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15</a:t>
            </a:r>
            <a:r>
              <a:rPr lang="ko-KR" altLang="en-US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일 이내에 동의 여부를 중재 원에 통지 하여야 하며 당사자가 모두 조정 결정에 동의 한경우 조정이 성립 된다</a:t>
            </a:r>
            <a:r>
              <a:rPr lang="en-US" altLang="ko-KR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.  </a:t>
            </a:r>
          </a:p>
          <a:p>
            <a:pPr>
              <a:lnSpc>
                <a:spcPct val="100000"/>
              </a:lnSpc>
            </a:pPr>
            <a:endParaRPr lang="en-US" altLang="ko-KR" sz="800" b="1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>
              <a:lnSpc>
                <a:spcPct val="100000"/>
              </a:lnSpc>
            </a:pPr>
            <a:r>
              <a:rPr lang="ko-KR" altLang="en-US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조정이 성립 되거나 조정 절차 중 당사자가 합의 하여 조정 조서가 작성 된 경우 </a:t>
            </a:r>
            <a:r>
              <a:rPr lang="en-US" altLang="ko-KR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‘</a:t>
            </a:r>
            <a:r>
              <a:rPr lang="ko-KR" altLang="en-US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재판상 화 해</a:t>
            </a:r>
            <a:r>
              <a:rPr lang="en-US" altLang="ko-KR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＇</a:t>
            </a:r>
            <a:r>
              <a:rPr lang="ko-KR" altLang="en-US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와 동일 한 효력이 있고 중재 판정에 의한 경우에는 </a:t>
            </a:r>
            <a:r>
              <a:rPr lang="en-US" altLang="ko-KR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“ </a:t>
            </a:r>
            <a:r>
              <a:rPr lang="ko-KR" altLang="en-US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확정 판결</a:t>
            </a:r>
            <a:r>
              <a:rPr lang="en-US" altLang="ko-KR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＂</a:t>
            </a:r>
            <a:r>
              <a:rPr lang="ko-KR" altLang="en-US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의 효력을 가진다</a:t>
            </a:r>
            <a:r>
              <a:rPr lang="en-US" altLang="ko-KR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. </a:t>
            </a:r>
            <a:endParaRPr lang="ko-KR" altLang="en-US" sz="1800" b="1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561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720080"/>
          </a:xfrm>
        </p:spPr>
        <p:txBody>
          <a:bodyPr/>
          <a:lstStyle/>
          <a:p>
            <a:r>
              <a:rPr lang="ko-KR" altLang="en-US" sz="3200" b="1" dirty="0" smtClean="0">
                <a:solidFill>
                  <a:srgbClr val="0070C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의료 분쟁 시 의료인이 해야 할 일  </a:t>
            </a:r>
            <a:endParaRPr lang="ko-KR" altLang="en-US" sz="3200" b="1" dirty="0">
              <a:solidFill>
                <a:srgbClr val="0070C0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150430"/>
            <a:ext cx="9144000" cy="379879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ko-KR" altLang="en-US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민사 소송 의 경우 법정에 직접 출두하지 않아도 되지만  재판의 진행 과정을 적극적으로 확인 하여 </a:t>
            </a:r>
            <a:r>
              <a:rPr lang="ko-KR" altLang="en-US" sz="1800" b="1" dirty="0" smtClean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의학적 자문 등을 피하려 하지 말고  유리한 의학적 정보를 제공</a:t>
            </a:r>
            <a:r>
              <a:rPr lang="ko-KR" altLang="en-US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하여야 한다</a:t>
            </a:r>
            <a:r>
              <a:rPr lang="en-US" altLang="ko-KR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ko-KR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1. </a:t>
            </a:r>
            <a:r>
              <a:rPr lang="ko-KR" altLang="en-US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환자의 </a:t>
            </a:r>
            <a:r>
              <a:rPr lang="ko-KR" altLang="en-US" sz="1800" b="1" dirty="0" err="1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기왕력</a:t>
            </a:r>
            <a:r>
              <a:rPr lang="ko-KR" altLang="en-US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상 체질적인 문제의 병력 등 고려 하여 예견할 수 없었는지 회피 할 수 없었는지 </a:t>
            </a:r>
            <a:endParaRPr lang="en-US" altLang="ko-KR" sz="1800" b="1" dirty="0" smtClean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ko-KR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2. </a:t>
            </a:r>
            <a:r>
              <a:rPr lang="ko-KR" altLang="en-US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합병증이라면 그 발생 빈도나 의료 행위상 과실과 무관한 합병증으로 불가 항력적인  것인지</a:t>
            </a:r>
            <a:endParaRPr lang="en-US" altLang="ko-KR" sz="1800" b="1" dirty="0" smtClean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ko-KR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3. </a:t>
            </a:r>
            <a:r>
              <a:rPr lang="ko-KR" altLang="en-US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환자의 악 결과가 전원 한 </a:t>
            </a:r>
            <a:r>
              <a:rPr lang="en-US" altLang="ko-KR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2</a:t>
            </a:r>
            <a:r>
              <a:rPr lang="ko-KR" altLang="en-US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차 병원의 의료 행위의 과실인지 구분 하여  환자의 상태를 파악 해야 </a:t>
            </a:r>
            <a:endParaRPr lang="en-US" altLang="ko-KR" sz="1800" b="1" dirty="0" smtClean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ko-KR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4. </a:t>
            </a:r>
            <a:r>
              <a:rPr lang="ko-KR" altLang="en-US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의료 분쟁의 여지가 있는 환자라면 의무 기록을 상세히 기록 하고  전원 한다면 전원 당시의  생체 징후 등 상황을 기록으로 남겨야 한다 </a:t>
            </a:r>
            <a:r>
              <a:rPr lang="en-US" altLang="ko-KR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. </a:t>
            </a:r>
            <a:r>
              <a:rPr lang="ko-KR" altLang="en-US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가능 하다면 전원 할 때 의료인이 동승 하는 것이 좋다</a:t>
            </a:r>
            <a:r>
              <a:rPr lang="en-US" altLang="ko-KR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ko-KR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5. </a:t>
            </a:r>
            <a:r>
              <a:rPr lang="ko-KR" altLang="en-US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전원 하는 병원의 담당의사와 환자 상태를 구체적으로 인수 인계하여 환자의 치료에 도움을 주돌 노력 해야 한다</a:t>
            </a:r>
            <a:r>
              <a:rPr lang="en-US" altLang="ko-KR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ko-KR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6. </a:t>
            </a:r>
            <a:r>
              <a:rPr lang="ko-KR" altLang="en-US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환자와 보호자에게 현재의 환자 상태를 가능 하면 솔직하게 상세히  설명 해야 한다</a:t>
            </a:r>
            <a:r>
              <a:rPr lang="en-US" altLang="ko-KR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ko-KR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7. </a:t>
            </a:r>
            <a:r>
              <a:rPr lang="ko-KR" altLang="en-US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응급 상황 이 지난 후 가급적 의무기록을 빠른 시간에  점검 하고 상세히 기록 하여야 한다</a:t>
            </a:r>
            <a:r>
              <a:rPr lang="en-US" altLang="ko-KR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.</a:t>
            </a:r>
            <a:endParaRPr lang="ko-KR" altLang="en-US" sz="1800" b="1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376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121" y="404664"/>
            <a:ext cx="9095509" cy="576064"/>
          </a:xfrm>
        </p:spPr>
        <p:txBody>
          <a:bodyPr/>
          <a:lstStyle/>
          <a:p>
            <a:r>
              <a:rPr lang="ko-KR" altLang="en-US" sz="3200" b="1" dirty="0" smtClean="0">
                <a:solidFill>
                  <a:srgbClr val="0070C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의료 분쟁과  합의 </a:t>
            </a:r>
            <a:endParaRPr lang="ko-KR" altLang="en-US" sz="3200" b="1" dirty="0">
              <a:solidFill>
                <a:srgbClr val="0070C0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0100" y="1052736"/>
            <a:ext cx="9095509" cy="5472608"/>
          </a:xfrm>
        </p:spPr>
        <p:txBody>
          <a:bodyPr/>
          <a:lstStyle/>
          <a:p>
            <a:pPr marL="0" indent="0">
              <a:buNone/>
            </a:pPr>
            <a:r>
              <a:rPr lang="en-US" altLang="ko-KR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1. </a:t>
            </a:r>
            <a:r>
              <a:rPr lang="ko-KR" altLang="en-US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진료 과정 중 과실 유무에 대한  판단기준</a:t>
            </a:r>
            <a:r>
              <a:rPr lang="en-US" altLang="ko-KR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. </a:t>
            </a:r>
          </a:p>
          <a:p>
            <a:pPr marL="0" indent="0">
              <a:buNone/>
            </a:pPr>
            <a:r>
              <a:rPr lang="en-US" altLang="ko-KR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( </a:t>
            </a:r>
            <a:r>
              <a:rPr lang="ko-KR" altLang="en-US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주의의무 위반 </a:t>
            </a:r>
            <a:r>
              <a:rPr lang="en-US" altLang="ko-KR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설명의무 위반 </a:t>
            </a:r>
            <a:r>
              <a:rPr lang="en-US" altLang="ko-KR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전원의무 위반 </a:t>
            </a:r>
            <a:r>
              <a:rPr lang="en-US" altLang="ko-KR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)</a:t>
            </a:r>
          </a:p>
          <a:p>
            <a:pPr marL="0" indent="0">
              <a:buNone/>
            </a:pPr>
            <a:endParaRPr lang="en-US" altLang="ko-KR" sz="1800" b="1" dirty="0" smtClean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marL="0" indent="0">
              <a:buNone/>
            </a:pPr>
            <a:r>
              <a:rPr lang="en-US" altLang="ko-KR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2. </a:t>
            </a:r>
            <a:r>
              <a:rPr lang="ko-KR" altLang="en-US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의료 분쟁과 유사한 분쟁 사례 판례 를 찾아본다</a:t>
            </a:r>
            <a:r>
              <a:rPr lang="en-US" altLang="ko-KR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.</a:t>
            </a:r>
          </a:p>
          <a:p>
            <a:pPr marL="0" indent="0">
              <a:buNone/>
            </a:pPr>
            <a:r>
              <a:rPr lang="en-US" altLang="ko-KR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  <a:hlinkClick r:id="rId2"/>
              </a:rPr>
              <a:t>법제처 국가법령정보센터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  <a:hlinkClick r:id="rId2"/>
              </a:rPr>
              <a:t>www.law.go.kr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</a:t>
            </a:r>
            <a:endParaRPr lang="en-US" altLang="ko-KR" sz="1800" b="1" dirty="0" smtClean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marL="0" indent="0">
              <a:buNone/>
            </a:pPr>
            <a:endParaRPr lang="en-US" altLang="ko-KR" sz="1800" b="1" dirty="0" smtClean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marL="0" indent="0">
              <a:buNone/>
            </a:pPr>
            <a:r>
              <a:rPr lang="en-US" altLang="ko-KR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3. </a:t>
            </a:r>
            <a:r>
              <a:rPr lang="ko-KR" altLang="en-US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의료 분쟁 조정원의 분쟁 사례</a:t>
            </a:r>
            <a:endParaRPr lang="en-US" altLang="ko-KR" sz="1800" b="1" dirty="0" smtClean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marL="0" indent="0">
              <a:buNone/>
            </a:pPr>
            <a:r>
              <a:rPr lang="en-US" altLang="ko-KR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  <a:hlinkClick r:id="rId3"/>
              </a:rPr>
              <a:t>https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  <a:hlinkClick r:id="rId3"/>
              </a:rPr>
              <a:t>://</a:t>
            </a:r>
            <a:r>
              <a:rPr lang="en-US" altLang="ko-KR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  <a:hlinkClick r:id="rId3"/>
              </a:rPr>
              <a:t>www.k-medi.or.kr/lay1/program/S1T118C291/dispute/list.do?rows=10&amp;cpage=10</a:t>
            </a:r>
            <a:endParaRPr lang="en-US" altLang="ko-KR" sz="1800" b="1" dirty="0" smtClean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marL="0" indent="0">
              <a:buNone/>
            </a:pPr>
            <a:endParaRPr lang="en-US" altLang="ko-KR" sz="1800" b="1" dirty="0" smtClean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marL="0" indent="0">
              <a:buNone/>
            </a:pPr>
            <a:r>
              <a:rPr lang="en-US" altLang="ko-KR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4.</a:t>
            </a:r>
            <a:r>
              <a:rPr lang="ko-KR" altLang="en-US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소비자 보호원  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:</a:t>
            </a:r>
            <a:r>
              <a:rPr lang="ko-KR" altLang="en-US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소비자 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피해구제 연보 및 </a:t>
            </a:r>
            <a:r>
              <a:rPr lang="ko-KR" altLang="en-US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사례 집</a:t>
            </a:r>
            <a:endParaRPr lang="en-US" altLang="ko-KR" sz="1800" b="1" dirty="0" smtClean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marL="0" indent="0">
              <a:buNone/>
            </a:pP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  <a:hlinkClick r:id="rId4"/>
              </a:rPr>
              <a:t>http://</a:t>
            </a:r>
            <a:r>
              <a:rPr lang="en-US" altLang="ko-KR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  <a:hlinkClick r:id="rId4"/>
              </a:rPr>
              <a:t>www.kca.go.kr/odr/pg/pi/osPgAnnualExamW.do</a:t>
            </a:r>
            <a:r>
              <a:rPr lang="en-US" altLang="ko-KR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</a:t>
            </a:r>
          </a:p>
          <a:p>
            <a:pPr marL="0" indent="0">
              <a:buNone/>
            </a:pPr>
            <a:endParaRPr lang="en-US" altLang="ko-KR" sz="1800" b="1" dirty="0" smtClean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marL="0" indent="0">
              <a:buNone/>
            </a:pPr>
            <a:r>
              <a:rPr lang="en-US" altLang="ko-KR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5.</a:t>
            </a:r>
            <a:r>
              <a:rPr lang="ko-KR" altLang="en-US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의료 담당 전문 변호사의 자문을 받는다</a:t>
            </a:r>
            <a:r>
              <a:rPr lang="en-US" altLang="ko-KR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. </a:t>
            </a:r>
          </a:p>
          <a:p>
            <a:pPr marL="0" indent="0">
              <a:buNone/>
            </a:pPr>
            <a:endParaRPr lang="en-US" altLang="ko-KR" sz="1800" b="1" dirty="0" smtClean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marL="0" indent="0">
              <a:buNone/>
            </a:pPr>
            <a:endParaRPr lang="ko-KR" altLang="en-US" sz="1800" b="1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331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-3883" y="260648"/>
            <a:ext cx="8240249" cy="936104"/>
          </a:xfrm>
        </p:spPr>
        <p:txBody>
          <a:bodyPr/>
          <a:lstStyle/>
          <a:p>
            <a:r>
              <a:rPr lang="ko-KR" altLang="en-US" sz="3200" dirty="0" smtClean="0">
                <a:solidFill>
                  <a:srgbClr val="0070C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의료 사고란 </a:t>
            </a:r>
            <a:r>
              <a:rPr lang="en-US" altLang="ko-KR" sz="3200" dirty="0" smtClean="0">
                <a:solidFill>
                  <a:srgbClr val="0070C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?</a:t>
            </a:r>
            <a:endParaRPr lang="ko-KR" altLang="en-US" sz="3200" dirty="0">
              <a:solidFill>
                <a:srgbClr val="0070C0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-3883" y="1219089"/>
            <a:ext cx="9144000" cy="480399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ko-KR" altLang="en-US" sz="16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의료사고의 </a:t>
            </a:r>
            <a:r>
              <a:rPr lang="ko-KR" altLang="en-US" sz="16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개념에 대하여는 이를 정의하거나 사용하는 사람마다 약간의 차이는 두고 있으나</a:t>
            </a:r>
            <a:r>
              <a:rPr lang="en-US" altLang="ko-KR" sz="16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sz="16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근본적인 내용에 있어서는 변화는 찾기 어려운데 ‘본래의 의료행위가 개시되어 종료될 때까지의 과정이나 그 종료 후 의료행위로 인하여 뜻밖에 원치 않았던 불상사’로 보거나</a:t>
            </a:r>
            <a:r>
              <a:rPr lang="en-US" altLang="ko-KR" sz="16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sz="16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이와 달리‘환자가 보건의료인으로부터 의료서비스를 제공받음에 있어 발생된 예상외의 </a:t>
            </a:r>
            <a:r>
              <a:rPr lang="ko-KR" altLang="en-US" sz="16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악 결과</a:t>
            </a:r>
            <a:r>
              <a:rPr lang="ko-KR" altLang="en-US" sz="16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’로 설명할 수 있다</a:t>
            </a:r>
            <a:r>
              <a:rPr lang="en-US" altLang="ko-KR" sz="16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. </a:t>
            </a:r>
            <a:r>
              <a:rPr lang="ko-KR" altLang="en-US" sz="16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또한 ‘환자에게 의료행위가 개시되어 그 종료에 이르기까지의 과정에서 예기하지 아니한 결과가 발생한 경우로 설명할 수 있다</a:t>
            </a:r>
            <a:r>
              <a:rPr lang="en-US" altLang="ko-KR" sz="16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(</a:t>
            </a:r>
            <a:r>
              <a:rPr lang="ko-KR" altLang="en-US" sz="16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최재천</a:t>
            </a:r>
            <a:r>
              <a:rPr lang="en-US" altLang="ko-KR" sz="16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․</a:t>
            </a:r>
            <a:r>
              <a:rPr lang="ko-KR" altLang="en-US" sz="16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박영호</a:t>
            </a:r>
            <a:r>
              <a:rPr lang="en-US" altLang="ko-KR" sz="16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, 2001</a:t>
            </a:r>
            <a:r>
              <a:rPr lang="en-US" altLang="ko-KR" sz="16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).</a:t>
            </a:r>
          </a:p>
          <a:p>
            <a:pPr marL="0" indent="0">
              <a:lnSpc>
                <a:spcPct val="110000"/>
              </a:lnSpc>
              <a:buNone/>
            </a:pPr>
            <a:endParaRPr lang="en-US" altLang="ko-KR" sz="1600" b="1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ko-KR" altLang="en-US" sz="16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따라서 의료사고란 가치 중립적인 개념으로  </a:t>
            </a:r>
            <a:r>
              <a:rPr lang="ko-KR" altLang="en-US" sz="1600" b="1" dirty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누구의 잘못이라는 평가가 전혀 내포되지 않고 그 발생</a:t>
            </a:r>
            <a:r>
              <a:rPr lang="en-US" altLang="ko-KR" sz="1600" b="1" dirty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·</a:t>
            </a:r>
            <a:r>
              <a:rPr lang="ko-KR" altLang="en-US" sz="1600" b="1" dirty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원인</a:t>
            </a:r>
            <a:r>
              <a:rPr lang="en-US" altLang="ko-KR" sz="1600" b="1" dirty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·</a:t>
            </a:r>
            <a:r>
              <a:rPr lang="ko-KR" altLang="en-US" sz="1600" b="1" dirty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책임의 소재를 일단 도외시한 사회현상을 의미하는 </a:t>
            </a:r>
            <a:r>
              <a:rPr lang="ko-KR" altLang="en-US" sz="1600" b="1" dirty="0" smtClean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것으로 </a:t>
            </a:r>
            <a:r>
              <a:rPr lang="ko-KR" altLang="en-US" sz="16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의사에게 </a:t>
            </a:r>
            <a:r>
              <a:rPr lang="ko-KR" altLang="en-US" sz="16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당해 결과에 대하여 결과 예견 가능성이나 결과 회피 가능성이 없어 이에 대한 비난할 수 없는 의료사고도 포함됨으로 모든 의료사고에 의료과실이 있다고 하여서는 아니 될 것이다</a:t>
            </a:r>
            <a:r>
              <a:rPr lang="en-US" altLang="ko-KR" sz="16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.</a:t>
            </a:r>
          </a:p>
          <a:p>
            <a:pPr marL="0" indent="0">
              <a:lnSpc>
                <a:spcPct val="110000"/>
              </a:lnSpc>
              <a:buNone/>
            </a:pPr>
            <a:endParaRPr lang="en-US" altLang="ko-KR" sz="1600" b="1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ko-KR" altLang="en-US" sz="16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또한 </a:t>
            </a:r>
            <a:r>
              <a:rPr lang="ko-KR" altLang="en-US" sz="16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의료사고는 의료인 측의 과실뿐만 아니라 환자가 과거병력이나 증상</a:t>
            </a:r>
            <a:r>
              <a:rPr lang="en-US" altLang="ko-KR" sz="16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sz="16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병력과 같이 진료의 판단에 필요한 사항의 보고를 소홀히 하거나 약제의 복용에 있어서 의사의 지시를 준수하지 않는 등 환자 측의 과실도 의료사고를 발생시키는 한 요인이 된다</a:t>
            </a:r>
            <a:r>
              <a:rPr lang="en-US" altLang="ko-KR" sz="16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(</a:t>
            </a:r>
            <a:r>
              <a:rPr lang="ko-KR" altLang="en-US" sz="16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신현호</a:t>
            </a:r>
            <a:r>
              <a:rPr lang="en-US" altLang="ko-KR" sz="16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, 2006).</a:t>
            </a:r>
            <a:endParaRPr lang="ko-KR" altLang="en-US" sz="1600" b="1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998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1" name="WordArt 5"/>
          <p:cNvSpPr>
            <a:spLocks noChangeArrowheads="1" noChangeShapeType="1" noTextEdit="1"/>
          </p:cNvSpPr>
          <p:nvPr/>
        </p:nvSpPr>
        <p:spPr bwMode="invGray">
          <a:xfrm>
            <a:off x="611560" y="2420888"/>
            <a:ext cx="7848872" cy="144016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ko-KR" altLang="en-US" sz="2700" b="1" kern="10" dirty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53882" dir="2700000" algn="ctr" rotWithShape="0">
                    <a:schemeClr val="tx1">
                      <a:alpha val="50000"/>
                    </a:schemeClr>
                  </a:outerShdw>
                </a:effectLst>
                <a:cs typeface="Arial" panose="020B0604020202020204" pitchFamily="34" charset="0"/>
              </a:rPr>
              <a:t>감 사 합 </a:t>
            </a:r>
            <a:r>
              <a:rPr lang="ko-KR" altLang="en-US" sz="2700" b="1" kern="10" dirty="0" err="1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53882" dir="2700000" algn="ctr" rotWithShape="0">
                    <a:schemeClr val="tx1">
                      <a:alpha val="50000"/>
                    </a:schemeClr>
                  </a:outerShdw>
                </a:effectLst>
                <a:cs typeface="Arial" panose="020B0604020202020204" pitchFamily="34" charset="0"/>
              </a:rPr>
              <a:t>니</a:t>
            </a:r>
            <a:r>
              <a:rPr lang="ko-KR" altLang="en-US" sz="2700" b="1" kern="10" dirty="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53882" dir="2700000" algn="ctr" rotWithShape="0">
                    <a:schemeClr val="tx1">
                      <a:alpha val="50000"/>
                    </a:scheme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ko-KR" altLang="en-US" sz="2700" b="1" kern="10" dirty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53882" dir="2700000" algn="ctr" rotWithShape="0">
                    <a:schemeClr val="tx1">
                      <a:alpha val="50000"/>
                    </a:schemeClr>
                  </a:outerShdw>
                </a:effectLst>
                <a:cs typeface="Arial" panose="020B0604020202020204" pitchFamily="34" charset="0"/>
              </a:rPr>
              <a:t>다</a:t>
            </a:r>
            <a:r>
              <a:rPr lang="en-US" altLang="ko-KR" sz="2700" b="1" kern="10" dirty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53882" dir="2700000" algn="ctr" rotWithShape="0">
                    <a:schemeClr val="tx1">
                      <a:alpha val="50000"/>
                    </a:schemeClr>
                  </a:outerShdw>
                </a:effectLst>
                <a:cs typeface="Arial" panose="020B0604020202020204" pitchFamily="34" charset="0"/>
              </a:rPr>
              <a:t>!</a:t>
            </a:r>
            <a:endParaRPr lang="ko-KR" altLang="en-US" sz="2700" b="1" kern="10" dirty="0">
              <a:ln w="19050">
                <a:solidFill>
                  <a:srgbClr val="FFFFFF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2"/>
                  </a:gs>
                  <a:gs pos="100000">
                    <a:schemeClr val="accent1"/>
                  </a:gs>
                </a:gsLst>
                <a:lin ang="0" scaled="1"/>
              </a:gradFill>
              <a:effectLst>
                <a:outerShdw dist="53882" dir="2700000" algn="ctr" rotWithShape="0">
                  <a:schemeClr val="tx1">
                    <a:alpha val="50000"/>
                  </a:scheme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86023" name="Text Box 7"/>
          <p:cNvSpPr txBox="1">
            <a:spLocks noChangeArrowheads="1"/>
          </p:cNvSpPr>
          <p:nvPr/>
        </p:nvSpPr>
        <p:spPr bwMode="gray">
          <a:xfrm>
            <a:off x="1475656" y="4869160"/>
            <a:ext cx="64087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ko-KR" altLang="en-US" sz="2800" b="1" dirty="0" err="1">
                <a:solidFill>
                  <a:srgbClr val="00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대한산부인과의사회</a:t>
            </a:r>
            <a:r>
              <a:rPr lang="ko-KR" altLang="en-US" sz="2800" b="1" dirty="0">
                <a:solidFill>
                  <a:srgbClr val="00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 법제이사 김재연</a:t>
            </a:r>
            <a:endParaRPr lang="en-US" altLang="ko-KR" sz="2800" b="1" dirty="0">
              <a:solidFill>
                <a:srgbClr val="000000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40352" y="476672"/>
            <a:ext cx="1403648" cy="30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14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720080"/>
          </a:xfrm>
        </p:spPr>
        <p:txBody>
          <a:bodyPr/>
          <a:lstStyle/>
          <a:p>
            <a:r>
              <a:rPr lang="ko-KR" altLang="en-US" sz="3200" dirty="0" smtClean="0">
                <a:solidFill>
                  <a:srgbClr val="0070C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의료 과오란</a:t>
            </a:r>
            <a:r>
              <a:rPr lang="en-US" altLang="ko-KR" sz="3200" dirty="0" smtClean="0">
                <a:solidFill>
                  <a:srgbClr val="0070C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?</a:t>
            </a:r>
            <a:endParaRPr lang="ko-KR" altLang="en-US" sz="3200" dirty="0">
              <a:solidFill>
                <a:srgbClr val="0070C0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ko-KR" altLang="en-US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의료사고와 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의료과오는 전혀 별개의 개념이다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. 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의료과오는 </a:t>
            </a:r>
            <a:r>
              <a:rPr lang="ko-KR" altLang="en-US" sz="1800" b="1" dirty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‘의사가 환자에 대한 의료행위를 시행함에 있어서 당연히 해야 할 업무상 필요로 하는 주의의무를 태만히 하여</a:t>
            </a:r>
            <a:r>
              <a:rPr lang="en-US" altLang="ko-KR" sz="1800" b="1" dirty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sz="1800" b="1" dirty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오진을 하거나 치료 또는 처치를 잘못한 결과로 환자에게 손해를 발생시킨 행위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’로 보는 경우와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, ‘</a:t>
            </a:r>
            <a:r>
              <a:rPr lang="ko-KR" altLang="en-US" sz="1800" b="1" dirty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사법상 일정한 사실을 인식할 수 있었음에도 불구하고 부주의로 인식하지 못한 것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’으로 보는 경우가 있다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. </a:t>
            </a:r>
            <a:endParaRPr lang="en-US" altLang="ko-KR" sz="1800" b="1" dirty="0" smtClean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marL="0" indent="0">
              <a:buNone/>
            </a:pPr>
            <a:endParaRPr lang="en-US" altLang="ko-KR" sz="1800" b="1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이와 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달리 ‘의료행위가 당시의 의학지식 내지 의료기술의 원칙에 따라 보건의료인에게 요구되는 주의의무를 게을리 함으로써 적합한 것이 되지 못한 것’을 의미하는 것으로 보기도 한다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. 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물론 대부분의 의료과오는 기본적으로 </a:t>
            </a:r>
            <a:r>
              <a:rPr lang="ko-KR" altLang="en-US" sz="1800" b="1" dirty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보건의료인의 과실이나 과오로 인해 발생하는 것을 전제로 하며</a:t>
            </a:r>
            <a:r>
              <a:rPr lang="en-US" altLang="ko-KR" sz="1800" b="1" dirty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sz="1800" b="1" dirty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일반적인 과실 평가 기준인 주의의무를 위반한 경우로 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볼 수 있겠다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.</a:t>
            </a:r>
            <a:endParaRPr lang="ko-KR" altLang="en-US" sz="1800" b="1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486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404664"/>
            <a:ext cx="8240249" cy="720080"/>
          </a:xfrm>
        </p:spPr>
        <p:txBody>
          <a:bodyPr/>
          <a:lstStyle/>
          <a:p>
            <a:r>
              <a:rPr lang="ko-KR" altLang="en-US" sz="3200" b="1" dirty="0">
                <a:solidFill>
                  <a:srgbClr val="0070C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 </a:t>
            </a:r>
            <a:r>
              <a:rPr lang="ko-KR" altLang="en-US" sz="3200" b="1" dirty="0" smtClean="0">
                <a:solidFill>
                  <a:srgbClr val="0070C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의료사고와 </a:t>
            </a:r>
            <a:r>
              <a:rPr lang="ko-KR" altLang="en-US" sz="3200" b="1" dirty="0">
                <a:solidFill>
                  <a:srgbClr val="0070C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의료과실의 </a:t>
            </a:r>
            <a:r>
              <a:rPr lang="ko-KR" altLang="en-US" sz="3200" b="1" dirty="0" smtClean="0">
                <a:solidFill>
                  <a:srgbClr val="0070C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차이</a:t>
            </a:r>
            <a:endParaRPr lang="ko-KR" altLang="en-US" sz="3200" b="1" dirty="0">
              <a:solidFill>
                <a:srgbClr val="0070C0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-28696" y="1484784"/>
            <a:ext cx="9144000" cy="3867378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ko-KR" altLang="en-US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(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의료사고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) 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보건의료인이 환자에 대하여 실시하는 진단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·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검사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· 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치료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·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의약품의 처방 및 조제 등의 의료행위로 인하여 사람의 생명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·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신체 및 재산에 대하여 피해가 발생된 경우를 말한다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. </a:t>
            </a:r>
            <a:endParaRPr lang="en-US" altLang="ko-KR" sz="1800" b="1" dirty="0" smtClean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>
              <a:lnSpc>
                <a:spcPct val="100000"/>
              </a:lnSpc>
            </a:pPr>
            <a:endParaRPr lang="en-US" altLang="ko-KR" sz="1800" b="1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>
              <a:lnSpc>
                <a:spcPct val="100000"/>
              </a:lnSpc>
            </a:pP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</a:t>
            </a:r>
            <a:r>
              <a:rPr lang="ko-KR" altLang="en-US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즉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의료사고란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병원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·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의원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·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보건소 등 </a:t>
            </a:r>
            <a:r>
              <a:rPr lang="ko-KR" altLang="en-US" sz="1800" b="1" dirty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의료에 관련되는 장소 에서 주로 의료행위의 수급자인 환자를 피해자로 하고 진단</a:t>
            </a:r>
            <a:r>
              <a:rPr lang="en-US" altLang="ko-KR" sz="1800" b="1" dirty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sz="1800" b="1" dirty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검사</a:t>
            </a:r>
            <a:r>
              <a:rPr lang="en-US" altLang="ko-KR" sz="1800" b="1" dirty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sz="1800" b="1" dirty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치료 등 의료의 전 과정에서 발생하는 인신사고 일체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를 </a:t>
            </a:r>
            <a:r>
              <a:rPr lang="ko-KR" altLang="en-US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말한다</a:t>
            </a:r>
            <a:endParaRPr lang="en-US" altLang="ko-KR" sz="1800" b="1" dirty="0" smtClean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>
              <a:lnSpc>
                <a:spcPct val="100000"/>
              </a:lnSpc>
            </a:pPr>
            <a:endParaRPr lang="en-US" altLang="ko-KR" sz="1800" b="1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>
              <a:lnSpc>
                <a:spcPct val="100000"/>
              </a:lnSpc>
            </a:pP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판례에 의하면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제왕절개수술을 받고 아기를 분만한 후 사지운동장애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언어장애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의식불투명 등 뇌 증 후 군이 발생된 것은 의료사고이지만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그 원인이 의사가 시행한 의료행위 상의 고의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·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과실에 기인한 것이 아니라 현대 의학으로는 사전예견이나 치료가 어려운 양수 </a:t>
            </a:r>
            <a:r>
              <a:rPr lang="ko-KR" altLang="en-US" sz="1800" b="1" dirty="0" err="1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색전증에</a:t>
            </a:r>
            <a:r>
              <a:rPr lang="ko-KR" altLang="en-US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의한 것으로 보이고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환자 본인의 특이한 체질에 기인한 것이라면 의료과실은 아니다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[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대법원 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1975.5. 13. 74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다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1006] 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고 하였습니다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.</a:t>
            </a:r>
            <a:endParaRPr lang="ko-KR" altLang="en-US" sz="1800" b="1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868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" y="404664"/>
            <a:ext cx="9144000" cy="648072"/>
          </a:xfrm>
        </p:spPr>
        <p:txBody>
          <a:bodyPr/>
          <a:lstStyle/>
          <a:p>
            <a:r>
              <a:rPr lang="ko-KR" altLang="en-US" sz="3200" b="1" dirty="0">
                <a:solidFill>
                  <a:srgbClr val="0070C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의료분쟁의 특징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" y="1268760"/>
            <a:ext cx="9073007" cy="453650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ko-KR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(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일반적인 분쟁과의 차이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) 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교통사고가 발생한 경우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상대방 에게 손해배상을 청구하기 위해서는 가해자의 운전행위에 대한 어떠한 문제가 있었고 그로 인하여 재산상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정신상의 손해가 발생하였다는 것을 입증하면 된다는 것은 상식적으로 이해할 수 있으나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sz="1800" b="1" dirty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의료분쟁은 의료행위의 특수성에 대한 당사자 간의 견해 차이에서 유발되는 경우가 많다</a:t>
            </a:r>
            <a:r>
              <a:rPr lang="en-US" altLang="ko-KR" sz="1800" b="1" dirty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. </a:t>
            </a:r>
            <a:endParaRPr lang="en-US" altLang="ko-KR" sz="1800" b="1" dirty="0" smtClean="0">
              <a:solidFill>
                <a:srgbClr val="FF0000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>
              <a:lnSpc>
                <a:spcPct val="100000"/>
              </a:lnSpc>
            </a:pPr>
            <a:endParaRPr lang="en-US" altLang="ko-KR" sz="1800" b="1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>
              <a:lnSpc>
                <a:spcPct val="100000"/>
              </a:lnSpc>
            </a:pPr>
            <a:r>
              <a:rPr lang="en-US" altLang="ko-KR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(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의료행위의 특수성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) 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의료행위는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기본적으로 </a:t>
            </a:r>
            <a:r>
              <a:rPr lang="ko-KR" altLang="en-US" sz="1800" b="1" dirty="0" err="1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침습성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sz="1800" b="1" dirty="0" err="1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구명성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필수불가결성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주의의무의 고도성과 신뢰성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개별성과 예측 곤란성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sz="1800" b="1" dirty="0" err="1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동태성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sz="1800" b="1" dirty="0" err="1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긴급성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전문성과 소통의 필요성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</a:t>
            </a:r>
            <a:r>
              <a:rPr lang="ko-KR" altLang="en-US" sz="1800" b="1" dirty="0" err="1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재량성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sz="1800" b="1" dirty="0" err="1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비공개성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정보의 편중성과 </a:t>
            </a:r>
            <a:r>
              <a:rPr lang="ko-KR" altLang="en-US" sz="1800" b="1" dirty="0" err="1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독점성</a:t>
            </a:r>
            <a:r>
              <a:rPr lang="ko-KR" altLang="en-US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등의 </a:t>
            </a:r>
            <a:r>
              <a:rPr lang="ko-KR" altLang="en-US" sz="1800" b="1" dirty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다양한 특수성을 수반 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하고 </a:t>
            </a:r>
            <a:r>
              <a:rPr lang="ko-KR" altLang="en-US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있다</a:t>
            </a:r>
            <a:endParaRPr lang="en-US" altLang="ko-KR" sz="1800" b="1" dirty="0" smtClean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>
              <a:lnSpc>
                <a:spcPct val="100000"/>
              </a:lnSpc>
            </a:pPr>
            <a:endParaRPr lang="en-US" altLang="ko-KR" sz="1800" b="1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>
              <a:lnSpc>
                <a:spcPct val="100000"/>
              </a:lnSpc>
            </a:pPr>
            <a:r>
              <a:rPr lang="ko-KR" altLang="en-US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이러한 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의료행위의 특수성에 대한 인식과 이해의 차이로 분쟁이 발생하거나 분쟁이 확대되는 경우가 있기 때문에 특수성에 대한 이해가 선행 될 필요가 있다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. 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의료사고는 환자의 생명을 살리고 신체에 대한 질병을 치료하기 위한 의료행위 과정 중에 발생되는 나쁜 결과이기 때문에 일반적인 분쟁과는 많은 차이가 있다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.</a:t>
            </a:r>
          </a:p>
          <a:p>
            <a:pPr>
              <a:lnSpc>
                <a:spcPct val="100000"/>
              </a:lnSpc>
            </a:pPr>
            <a:endParaRPr lang="ko-KR" altLang="en-US" sz="1800" b="1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15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013" y="404664"/>
            <a:ext cx="9212580" cy="720080"/>
          </a:xfrm>
        </p:spPr>
        <p:txBody>
          <a:bodyPr/>
          <a:lstStyle/>
          <a:p>
            <a:r>
              <a:rPr lang="ko-KR" altLang="en-US" sz="3200" b="1" dirty="0">
                <a:solidFill>
                  <a:srgbClr val="0070C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의료분쟁 대상 여부 판단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396" y="1124744"/>
            <a:ext cx="9144000" cy="46085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ko-KR" altLang="en-US" sz="1800" b="1" dirty="0" smtClean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의료사고가 </a:t>
            </a:r>
            <a:r>
              <a:rPr lang="ko-KR" altLang="en-US" sz="1800" b="1" dirty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발생하였다고 하더라도 항상 의료과실이 있다고 할 수는 없다</a:t>
            </a:r>
            <a:r>
              <a:rPr lang="en-US" altLang="ko-KR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.</a:t>
            </a:r>
          </a:p>
          <a:p>
            <a:pPr marL="0" indent="0">
              <a:buNone/>
            </a:pPr>
            <a:r>
              <a:rPr lang="en-US" altLang="ko-KR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 </a:t>
            </a:r>
            <a:endParaRPr lang="en-US" altLang="ko-KR" sz="1800" b="1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ko-KR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(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진료채무의 수단 </a:t>
            </a:r>
            <a:r>
              <a:rPr lang="ko-KR" altLang="en-US" sz="1800" b="1" dirty="0" err="1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채무성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) 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의료인이 환자에게 부담하는 채무는 질병의 치유와 같은 결과를 반드시 달성 해야 하는 결과채무가 아니라 환자의 치유를 위하여 선량한 관리자의 주의의무를 가지고 현재의 의학 수준에 비추어 필요하고 적절한 진료를 다해야 할 채무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이른바 수단채무이다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. </a:t>
            </a:r>
            <a:endParaRPr lang="en-US" altLang="ko-KR" sz="1800" b="1" dirty="0" smtClean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marL="0" indent="0">
              <a:buNone/>
            </a:pPr>
            <a:endParaRPr lang="en-US" altLang="ko-KR" sz="1000" b="1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</a:t>
            </a:r>
            <a:r>
              <a:rPr lang="en-US" altLang="ko-KR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(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무과실 의료사고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) 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질병 그 자체가 비가역적인 경우에는 의료인의 과실 없이도 나쁜 결과가 발생할 수 있다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. 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결과적으로 결과가 좋지 않다는 사정만으로 분쟁을 일으키는 것은 적절 하다고 할 수 없다</a:t>
            </a:r>
            <a:r>
              <a:rPr lang="en-US" altLang="ko-KR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.</a:t>
            </a:r>
          </a:p>
          <a:p>
            <a:endParaRPr lang="en-US" altLang="ko-KR" sz="1000" b="1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r>
              <a:rPr lang="en-US" altLang="ko-KR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(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의사의 재량권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) 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대법원은 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｢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의사는 진료를 행함에 있어 환자의 상황과 당시의 의료수준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그리고 자기의 전문적인 지식과 경험에 따라 적절하다고 판단되는 진료방법을 선택할 상당한 범위의 재량권을 가진다고 할 것이고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그것이 합리적인 재량의 범위를 벗어난 것이 아닌 한 진료의 결과를 놓고 그 중 하나만이 정당하고 이와 다른 조치를 취한 거에 과실이 있다고 할 수 없다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｣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고 판단하였다</a:t>
            </a:r>
            <a:r>
              <a:rPr lang="en-US" altLang="ko-KR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. </a:t>
            </a:r>
            <a:endParaRPr lang="ko-KR" altLang="en-US" sz="1800" b="1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859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476672"/>
            <a:ext cx="9133351" cy="576064"/>
          </a:xfrm>
        </p:spPr>
        <p:txBody>
          <a:bodyPr/>
          <a:lstStyle/>
          <a:p>
            <a:r>
              <a:rPr lang="ko-KR" altLang="en-US" sz="3000" b="1" dirty="0" smtClean="0">
                <a:solidFill>
                  <a:srgbClr val="0070C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의료 사고에서 민사적인 </a:t>
            </a:r>
            <a:r>
              <a:rPr lang="ko-KR" altLang="en-US" sz="3000" b="1" dirty="0">
                <a:solidFill>
                  <a:srgbClr val="0070C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배상을 청구하기 </a:t>
            </a:r>
            <a:r>
              <a:rPr lang="ko-KR" altLang="en-US" sz="3000" b="1" dirty="0" smtClean="0">
                <a:solidFill>
                  <a:srgbClr val="0070C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위한 조건</a:t>
            </a:r>
            <a:endParaRPr lang="ko-KR" altLang="en-US" sz="3000" b="1" dirty="0">
              <a:solidFill>
                <a:srgbClr val="0070C0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3001" y="1196752"/>
            <a:ext cx="9144000" cy="379149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ko-KR" sz="1800" b="1" dirty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(</a:t>
            </a:r>
            <a:r>
              <a:rPr lang="ko-KR" altLang="en-US" sz="1800" b="1" dirty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채무불이행 책임</a:t>
            </a:r>
            <a:r>
              <a:rPr lang="en-US" altLang="ko-KR" sz="1800" b="1" dirty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) 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의료인이 환자에게 진료비 등을 받고 의료행위를 하기로 한 계약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(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의료계약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)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을 충실히 이행하지 않았음을 이유로 손해 배상을 청구하는 것이다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(｢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민법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｣ 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제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393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조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). </a:t>
            </a:r>
            <a:endParaRPr lang="en-US" altLang="ko-KR" sz="1800" b="1" dirty="0" smtClean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>
              <a:lnSpc>
                <a:spcPct val="100000"/>
              </a:lnSpc>
            </a:pPr>
            <a:endParaRPr lang="en-US" altLang="ko-KR" sz="1000" b="1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>
              <a:lnSpc>
                <a:spcPct val="100000"/>
              </a:lnSpc>
            </a:pPr>
            <a:r>
              <a:rPr lang="en-US" altLang="ko-KR" sz="1800" b="1" dirty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(</a:t>
            </a:r>
            <a:r>
              <a:rPr lang="ko-KR" altLang="en-US" sz="1800" b="1" dirty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불법행위 책임</a:t>
            </a:r>
            <a:r>
              <a:rPr lang="en-US" altLang="ko-KR" sz="1800" b="1" dirty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) 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의료행위 중에 의료인이 마땅히 취했어야 할 최선의 주의를 기울이지 않았음을 이유로 손해배상을 청구하는 것이다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(｢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민법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｣ 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제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750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조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).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=&gt;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민법상 채무불이행 또는 불법행위를 이유로 손해배상을 청구하기 위해서는 의료인의 과실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위법성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손해의 발생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그리고 의료인의 과실로 인해 의료사고가 발생한 사실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(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인과 관계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)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의 입증이 가능해야 한다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. </a:t>
            </a:r>
            <a:endParaRPr lang="en-US" altLang="ko-KR" sz="1800" b="1" dirty="0" smtClean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>
              <a:lnSpc>
                <a:spcPct val="100000"/>
              </a:lnSpc>
            </a:pPr>
            <a:endParaRPr lang="en-US" altLang="ko-KR" sz="1000" b="1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>
              <a:lnSpc>
                <a:spcPct val="100000"/>
              </a:lnSpc>
            </a:pPr>
            <a:r>
              <a:rPr lang="en-US" altLang="ko-KR" sz="1800" b="1" dirty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(</a:t>
            </a:r>
            <a:r>
              <a:rPr lang="ko-KR" altLang="en-US" sz="1800" b="1" dirty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입증책임 완화</a:t>
            </a:r>
            <a:r>
              <a:rPr lang="en-US" altLang="ko-KR" sz="1800" b="1" dirty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) 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전문적인 지식을 가지고 있지 않은 원고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(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환자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)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가 의료 행위의 불완전성이나 불법행위를 입증하고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이에 따른 인과관계까지 입증 하는 것은 한계가 있다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. 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따라서 법원은 입증책임을 완화하여 ① 의료인 에게 일반인의 상식에 바탕을 둔 의료상의 과실이 있었다는 점 ② 환자가 병원에 가기 전에는 의료행위 이후에 발생한 증세가 몸에 나타나지 않았고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이러한 결과에 영향을 끼칠 다른 원인이 없다는 점의 두 가지를 입증하여 판단한다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. </a:t>
            </a:r>
            <a:endParaRPr lang="ko-KR" altLang="en-US" sz="1800" b="1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794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792088"/>
          </a:xfrm>
        </p:spPr>
        <p:txBody>
          <a:bodyPr/>
          <a:lstStyle/>
          <a:p>
            <a:r>
              <a:rPr lang="ko-KR" altLang="en-US" sz="3000" b="1" dirty="0">
                <a:solidFill>
                  <a:srgbClr val="0070C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의료 사고에서 민사적인 배상을 청구하기 위한 조건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4209830"/>
          </a:xfrm>
        </p:spPr>
        <p:txBody>
          <a:bodyPr/>
          <a:lstStyle/>
          <a:p>
            <a:pPr marL="0" indent="0">
              <a:buNone/>
            </a:pPr>
            <a:r>
              <a:rPr lang="ko-KR" altLang="en-US" sz="1800" b="1" dirty="0">
                <a:solidFill>
                  <a:srgbClr val="C0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첫째</a:t>
            </a:r>
            <a:r>
              <a:rPr lang="en-US" altLang="ko-KR" sz="1800" b="1" dirty="0">
                <a:solidFill>
                  <a:srgbClr val="C0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, (</a:t>
            </a:r>
            <a:r>
              <a:rPr lang="ko-KR" altLang="en-US" sz="1800" b="1" dirty="0">
                <a:solidFill>
                  <a:srgbClr val="C0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보건의료인이 주의의무를 다하였는지 여부</a:t>
            </a:r>
            <a:r>
              <a:rPr lang="en-US" altLang="ko-KR" sz="1800" b="1" dirty="0">
                <a:solidFill>
                  <a:srgbClr val="C0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) </a:t>
            </a:r>
          </a:p>
          <a:p>
            <a:endParaRPr lang="en-US" altLang="ko-KR" sz="1000" dirty="0">
              <a:latin typeface="+mn-ea"/>
            </a:endParaRPr>
          </a:p>
          <a:p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(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의사의 결과예견의무 및 결과회피의무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) 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의료사고에 있어서 의사의 과실을 인정하기 위해서는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의사가 결과발생을 예견할 수 있었음에도 불구하고 그 결과발생을 예견하지 못하였고 그 결과발생을 회피할 수 있었음에도 불구하고 그 결과발생을 회피하지 못한 과실이 검토되어야 하고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endParaRPr lang="en-US" altLang="ko-KR" sz="1800" b="1" dirty="0" smtClean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endParaRPr lang="en-US" altLang="ko-KR" sz="1800" b="1" dirty="0" smtClean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marL="0" indent="0">
              <a:buNone/>
            </a:pPr>
            <a:r>
              <a:rPr lang="en-US" altLang="ko-KR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  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- 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그 과실의 유무를 판단함에는 같은 업무와 직무에 종사하는 일반적 보통인의 주의 </a:t>
            </a:r>
            <a:r>
              <a:rPr lang="ko-KR" altLang="en-US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정        도를 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표준으로 하여야 하며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이에는 사고 당시의 일반적인 의학의 수준과 의료 환경 및 </a:t>
            </a:r>
            <a:r>
              <a:rPr lang="ko-KR" altLang="en-US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조 건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의료행위의 특수성 등이 고려되어야 한다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. </a:t>
            </a:r>
            <a:endParaRPr lang="en-US" altLang="ko-KR" sz="1800" b="1" dirty="0" smtClean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marL="0" indent="0">
              <a:buNone/>
            </a:pPr>
            <a:r>
              <a:rPr lang="en-US" altLang="ko-KR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&lt;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대법원 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1997.10.10. 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선고 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97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도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1678 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판결</a:t>
            </a:r>
            <a:r>
              <a:rPr lang="en-US" altLang="ko-KR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&gt;</a:t>
            </a:r>
          </a:p>
          <a:p>
            <a:pPr marL="0" indent="0">
              <a:buNone/>
            </a:pPr>
            <a:r>
              <a:rPr lang="en-US" altLang="ko-KR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</a:t>
            </a:r>
            <a:r>
              <a:rPr lang="ko-KR" altLang="en-US" sz="18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</a:t>
            </a:r>
            <a:endParaRPr lang="en-US" altLang="ko-KR" sz="1800" b="1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의료인의 의료행위가 있고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환자에게 나쁜 결과가 발생하였다고 해서 항상 의료인에게 책임이 있는 것은 아니며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그것이 의료인의 과실에 의한 것이고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나쁜 결과와 상당한 인과관계가 있을 것이 요구된다</a:t>
            </a:r>
            <a:r>
              <a:rPr lang="en-US" altLang="ko-KR" sz="1800" b="1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.</a:t>
            </a:r>
            <a:endParaRPr lang="ko-KR" altLang="en-US" sz="1800" b="1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670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테마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테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테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테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테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테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테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테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테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테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테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테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테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Global Glow</Template>
  <TotalTime>228</TotalTime>
  <Words>2986</Words>
  <Application>Microsoft Office PowerPoint</Application>
  <PresentationFormat>화면 슬라이드 쇼(4:3)</PresentationFormat>
  <Paragraphs>235</Paragraphs>
  <Slides>30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30</vt:i4>
      </vt:variant>
    </vt:vector>
  </HeadingPairs>
  <TitlesOfParts>
    <vt:vector size="31" baseType="lpstr">
      <vt:lpstr>Office 테마</vt:lpstr>
      <vt:lpstr>이것만 기억하면  진료실에서 의료 소송 예방 </vt:lpstr>
      <vt:lpstr>의료 분쟁과  의료 소송 </vt:lpstr>
      <vt:lpstr>의료 사고란 ?</vt:lpstr>
      <vt:lpstr>의료 과오란?</vt:lpstr>
      <vt:lpstr> 의료사고와 의료과실의 차이</vt:lpstr>
      <vt:lpstr>의료분쟁의 특징</vt:lpstr>
      <vt:lpstr>의료분쟁 대상 여부 판단</vt:lpstr>
      <vt:lpstr>의료 사고에서 민사적인 배상을 청구하기 위한 조건</vt:lpstr>
      <vt:lpstr>의료 사고에서 민사적인 배상을 청구하기 위한 조건</vt:lpstr>
      <vt:lpstr>의료 사고에서 민사적인 배상을 청구하기 위한 조건</vt:lpstr>
      <vt:lpstr> 의료사고 발생 시 의료인의 형사적 책임</vt:lpstr>
      <vt:lpstr>손해 배상 소송으로 갈 것인가  소송 외 방식으로 갈 것인가?</vt:lpstr>
      <vt:lpstr>소송에 의해 분쟁이 해결 하는 것</vt:lpstr>
      <vt:lpstr>소송 외의 방식으로 분쟁을 해결하는 것</vt:lpstr>
      <vt:lpstr>손해배상의 범위: 적극적 손해(치료비), 소극적 손해(잃어버린 소득), 위자료 3가지</vt:lpstr>
      <vt:lpstr>의료사고가 분쟁화 되는 요인</vt:lpstr>
      <vt:lpstr>의료 사고가 분쟁화  하는 것을 예방 할 수 있는 방법 </vt:lpstr>
      <vt:lpstr>의료 사고가 분쟁화  하는 것을 예방 할 수 있는 방법 </vt:lpstr>
      <vt:lpstr>환자의 권리와 방어진료 </vt:lpstr>
      <vt:lpstr>의료 분쟁의 원인 – 환자 안전 사고  </vt:lpstr>
      <vt:lpstr>환자의 안전사고 </vt:lpstr>
      <vt:lpstr>환자 안전사고보고, 온라인으로 가능</vt:lpstr>
      <vt:lpstr>의료 관련 소송의 종류</vt:lpstr>
      <vt:lpstr>진료 과별 다빈도 의료 분쟁 </vt:lpstr>
      <vt:lpstr>진료 과별 다빈도 의료 분쟁 </vt:lpstr>
      <vt:lpstr>의료 과실의 유형과 의료 분쟁의 발생 원인 </vt:lpstr>
      <vt:lpstr>의료분쟁 조정 중재 제도 </vt:lpstr>
      <vt:lpstr>의료 분쟁 시 의료인이 해야 할 일  </vt:lpstr>
      <vt:lpstr>의료 분쟁과  합의 </vt:lpstr>
      <vt:lpstr>슬라이드 30</vt:lpstr>
    </vt:vector>
  </TitlesOfParts>
  <Company>eclipsed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Glow</dc:title>
  <dc:creator>이수연</dc:creator>
  <cp:lastModifiedBy>Sol</cp:lastModifiedBy>
  <cp:revision>36</cp:revision>
  <dcterms:created xsi:type="dcterms:W3CDTF">2019-03-12T07:30:31Z</dcterms:created>
  <dcterms:modified xsi:type="dcterms:W3CDTF">2019-03-17T04:11:05Z</dcterms:modified>
</cp:coreProperties>
</file>