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71" r:id="rId6"/>
    <p:sldId id="272" r:id="rId7"/>
    <p:sldId id="276" r:id="rId8"/>
    <p:sldId id="273" r:id="rId9"/>
    <p:sldId id="277" r:id="rId10"/>
    <p:sldId id="274" r:id="rId11"/>
    <p:sldId id="279" r:id="rId12"/>
    <p:sldId id="275" r:id="rId13"/>
    <p:sldId id="280" r:id="rId14"/>
    <p:sldId id="281" r:id="rId15"/>
  </p:sldIdLst>
  <p:sldSz cx="9144000" cy="6858000" type="screen4x3"/>
  <p:notesSz cx="6858000" cy="9144000"/>
  <p:defaultTextStyle>
    <a:defPPr>
      <a:defRPr lang="ko-KR"/>
    </a:defPPr>
    <a:lvl1pPr algn="ctr" rtl="0" fontAlgn="base" latinLnBrk="1">
      <a:lnSpc>
        <a:spcPct val="140000"/>
      </a:lnSpc>
      <a:spcBef>
        <a:spcPct val="0"/>
      </a:spcBef>
      <a:spcAft>
        <a:spcPct val="0"/>
      </a:spcAft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1pPr>
    <a:lvl2pPr marL="457200" algn="ctr" rtl="0" fontAlgn="base" latinLnBrk="1">
      <a:lnSpc>
        <a:spcPct val="140000"/>
      </a:lnSpc>
      <a:spcBef>
        <a:spcPct val="0"/>
      </a:spcBef>
      <a:spcAft>
        <a:spcPct val="0"/>
      </a:spcAft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2pPr>
    <a:lvl3pPr marL="914400" algn="ctr" rtl="0" fontAlgn="base" latinLnBrk="1">
      <a:lnSpc>
        <a:spcPct val="140000"/>
      </a:lnSpc>
      <a:spcBef>
        <a:spcPct val="0"/>
      </a:spcBef>
      <a:spcAft>
        <a:spcPct val="0"/>
      </a:spcAft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3pPr>
    <a:lvl4pPr marL="1371600" algn="ctr" rtl="0" fontAlgn="base" latinLnBrk="1">
      <a:lnSpc>
        <a:spcPct val="140000"/>
      </a:lnSpc>
      <a:spcBef>
        <a:spcPct val="0"/>
      </a:spcBef>
      <a:spcAft>
        <a:spcPct val="0"/>
      </a:spcAft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4pPr>
    <a:lvl5pPr marL="1828800" algn="ctr" rtl="0" fontAlgn="base" latinLnBrk="1">
      <a:lnSpc>
        <a:spcPct val="140000"/>
      </a:lnSpc>
      <a:spcBef>
        <a:spcPct val="0"/>
      </a:spcBef>
      <a:spcAft>
        <a:spcPct val="0"/>
      </a:spcAft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5pPr>
    <a:lvl6pPr marL="2286000" algn="l" defTabSz="914400" rtl="0" eaLnBrk="1" latinLnBrk="1" hangingPunct="1"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6pPr>
    <a:lvl7pPr marL="2743200" algn="l" defTabSz="914400" rtl="0" eaLnBrk="1" latinLnBrk="1" hangingPunct="1"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7pPr>
    <a:lvl8pPr marL="3200400" algn="l" defTabSz="914400" rtl="0" eaLnBrk="1" latinLnBrk="1" hangingPunct="1"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8pPr>
    <a:lvl9pPr marL="3657600" algn="l" defTabSz="914400" rtl="0" eaLnBrk="1" latinLnBrk="1" hangingPunct="1">
      <a:defRPr sz="1600" kern="1200">
        <a:solidFill>
          <a:schemeClr val="tx1"/>
        </a:solidFill>
        <a:latin typeface="HY신명조" pitchFamily="18" charset="-127"/>
        <a:ea typeface="HY신명조" pitchFamily="18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582" autoAdjust="0"/>
    <p:restoredTop sz="94660"/>
  </p:normalViewPr>
  <p:slideViewPr>
    <p:cSldViewPr>
      <p:cViewPr varScale="1">
        <p:scale>
          <a:sx n="82" d="100"/>
          <a:sy n="82" d="100"/>
        </p:scale>
        <p:origin x="-189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339EF-A9CC-4062-8465-39974C769C5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D3CF-365A-470E-BA6A-8CC9ACF9201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1A275-5DA3-4DA3-B8A0-9C140578F2A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19DA6-5AF9-4F0B-8EA8-832044C7612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0B8C5-506D-4371-BBA7-BBA546C9FCE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0F0BC-3312-4397-BC2D-F6E3E668986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BF42-B241-4A84-A35D-2DDEE73EF05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C0149-4563-477D-9A58-7F1814B22D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B7ADD-3A17-46F0-972A-E5B96FA09FB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F2F4D-6A89-4E8F-82AF-17BAEE8FF0C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A2258-84AD-4DAC-AA1E-A2C942B2A85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latin typeface="+mn-lt"/>
                <a:ea typeface="+mn-ea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kumimoji="1" sz="1400">
                <a:latin typeface="+mn-lt"/>
                <a:ea typeface="+mn-ea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latin typeface="+mn-lt"/>
                <a:ea typeface="+mn-ea"/>
              </a:defRPr>
            </a:lvl1pPr>
          </a:lstStyle>
          <a:p>
            <a:fld id="{E0EE45AA-A63F-4101-9353-41CFCD752F6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385763" y="1520825"/>
            <a:ext cx="8283575" cy="583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3988" tIns="41994" rIns="83988" bIns="41994">
            <a:spAutoFit/>
          </a:bodyPr>
          <a:lstStyle/>
          <a:p>
            <a:pPr defTabSz="839788">
              <a:lnSpc>
                <a:spcPct val="90000"/>
              </a:lnSpc>
            </a:pPr>
            <a:r>
              <a:rPr lang="ko-KR" altLang="en-US" sz="3600" dirty="0" smtClean="0">
                <a:latin typeface="HY헤드라인M" pitchFamily="18" charset="-127"/>
                <a:ea typeface="HY헤드라인M" pitchFamily="18" charset="-127"/>
                <a:cs typeface="맑은 고딕" pitchFamily="50" charset="-127"/>
              </a:rPr>
              <a:t>반드시 알아야 할 의료법 조항들</a:t>
            </a:r>
            <a:endParaRPr lang="ko-KR" altLang="en-US" sz="3600" dirty="0">
              <a:latin typeface="HY헤드라인M" pitchFamily="18" charset="-127"/>
              <a:ea typeface="HY헤드라인M" pitchFamily="18" charset="-127"/>
              <a:cs typeface="맑은 고딕" pitchFamily="50" charset="-127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286000" y="4500570"/>
            <a:ext cx="457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법무법인 지우</a:t>
            </a:r>
            <a:endParaRPr lang="ko-KR" altLang="en-US" sz="2000" b="1" dirty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00000"/>
              </a:lnSpc>
            </a:pPr>
            <a:endParaRPr lang="en-US" altLang="ko-KR" sz="20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00000"/>
              </a:lnSpc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변호사 </a:t>
            </a:r>
            <a:r>
              <a:rPr lang="ko-KR" altLang="en-US" sz="2000" b="1" dirty="0">
                <a:latin typeface="맑은 고딕" pitchFamily="50" charset="-127"/>
                <a:ea typeface="맑은 고딕" pitchFamily="50" charset="-127"/>
              </a:rPr>
              <a:t>이준석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56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의료광고의 금지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785794"/>
            <a:ext cx="8429684" cy="592935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57158" y="785795"/>
            <a:ext cx="8358246" cy="664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dirty="0"/>
              <a:t>제</a:t>
            </a:r>
            <a:r>
              <a:rPr lang="en-US" altLang="ko-KR" dirty="0"/>
              <a:t>56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의료광고의 금지 등</a:t>
            </a:r>
            <a:r>
              <a:rPr lang="en-US" altLang="ko-KR" dirty="0" smtClean="0"/>
              <a:t>)②</a:t>
            </a:r>
            <a:r>
              <a:rPr lang="ko-KR" altLang="en-US" dirty="0" smtClean="0"/>
              <a:t>의료인 등은 </a:t>
            </a:r>
            <a:r>
              <a:rPr lang="ko-KR" altLang="en-US" dirty="0"/>
              <a:t>다음 각 호의 어느 하나에 해당하는 의료광고를 하지 못한다</a:t>
            </a:r>
            <a:r>
              <a:rPr lang="en-US" altLang="ko-KR" dirty="0"/>
              <a:t>.  &lt;</a:t>
            </a:r>
            <a:r>
              <a:rPr lang="ko-KR" altLang="en-US" dirty="0"/>
              <a:t>개정 </a:t>
            </a:r>
            <a:r>
              <a:rPr lang="en-US" altLang="ko-KR" dirty="0" smtClean="0"/>
              <a:t>2009.1.30., 2016. 5. 29., 2018. 3. 27.&gt;</a:t>
            </a:r>
            <a:endParaRPr lang="en-US" altLang="ko-KR" dirty="0"/>
          </a:p>
          <a:p>
            <a:pPr algn="l"/>
            <a:r>
              <a:rPr lang="en-US" altLang="ko-KR" dirty="0"/>
              <a:t>1.</a:t>
            </a:r>
            <a:r>
              <a:rPr lang="ko-KR" altLang="en-US" dirty="0"/>
              <a:t> 제</a:t>
            </a:r>
            <a:r>
              <a:rPr lang="en-US" altLang="ko-KR" dirty="0"/>
              <a:t>53</a:t>
            </a:r>
            <a:r>
              <a:rPr lang="ko-KR" altLang="en-US" dirty="0"/>
              <a:t>조에 따른 평가를 받지 아니한 </a:t>
            </a:r>
            <a:r>
              <a:rPr lang="ko-KR" altLang="en-US" dirty="0" err="1"/>
              <a:t>신의료기술에</a:t>
            </a:r>
            <a:r>
              <a:rPr lang="ko-KR" altLang="en-US" dirty="0"/>
              <a:t> 관한 광고</a:t>
            </a:r>
          </a:p>
          <a:p>
            <a:pPr algn="l"/>
            <a:r>
              <a:rPr lang="en-US" altLang="ko-KR" dirty="0"/>
              <a:t>2. </a:t>
            </a:r>
            <a:r>
              <a:rPr lang="ko-KR" altLang="en-US" dirty="0" smtClean="0"/>
              <a:t>환자에 대한 치료경험담 등 소비자로 하여금 치료 효과를 오인하게 할 우려가 있는 내용의 광고</a:t>
            </a:r>
            <a:endParaRPr lang="en-US" altLang="ko-KR" dirty="0" smtClean="0"/>
          </a:p>
          <a:p>
            <a:pPr algn="l"/>
            <a:r>
              <a:rPr lang="en-US" altLang="ko-KR" dirty="0" smtClean="0"/>
              <a:t>3. </a:t>
            </a:r>
            <a:r>
              <a:rPr lang="ko-KR" altLang="en-US" dirty="0" smtClean="0"/>
              <a:t>거짓된 내용을 표시하는 </a:t>
            </a:r>
            <a:r>
              <a:rPr lang="ko-KR" altLang="en-US" dirty="0"/>
              <a:t>광고</a:t>
            </a:r>
          </a:p>
          <a:p>
            <a:pPr algn="l"/>
            <a:r>
              <a:rPr lang="en-US" altLang="ko-KR" dirty="0" smtClean="0"/>
              <a:t>4. </a:t>
            </a:r>
            <a:r>
              <a:rPr lang="ko-KR" altLang="en-US" dirty="0"/>
              <a:t>다른 </a:t>
            </a:r>
            <a:r>
              <a:rPr lang="ko-KR" altLang="en-US" dirty="0" smtClean="0"/>
              <a:t>의료인 등의 </a:t>
            </a:r>
            <a:r>
              <a:rPr lang="ko-KR" altLang="en-US" dirty="0"/>
              <a:t>기능 또는 진료 방법과 비교하는 내용의 광고</a:t>
            </a:r>
          </a:p>
          <a:p>
            <a:pPr algn="l"/>
            <a:r>
              <a:rPr lang="en-US" altLang="ko-KR" dirty="0" smtClean="0"/>
              <a:t>5. </a:t>
            </a:r>
            <a:r>
              <a:rPr lang="ko-KR" altLang="en-US" dirty="0"/>
              <a:t>다른 </a:t>
            </a:r>
            <a:r>
              <a:rPr lang="ko-KR" altLang="en-US" dirty="0" smtClean="0"/>
              <a:t>의료인 등을 </a:t>
            </a:r>
            <a:r>
              <a:rPr lang="ko-KR" altLang="en-US" dirty="0"/>
              <a:t>비방하는 내용의 광고</a:t>
            </a:r>
          </a:p>
          <a:p>
            <a:pPr algn="l"/>
            <a:r>
              <a:rPr lang="en-US" altLang="ko-KR" dirty="0" smtClean="0"/>
              <a:t>6. </a:t>
            </a:r>
            <a:r>
              <a:rPr lang="ko-KR" altLang="en-US" dirty="0"/>
              <a:t>수술 장면 등 직접적인 시술행위를 노출하는 내용의 광고</a:t>
            </a:r>
          </a:p>
          <a:p>
            <a:pPr algn="l"/>
            <a:r>
              <a:rPr lang="en-US" altLang="ko-KR" dirty="0" smtClean="0"/>
              <a:t>7. </a:t>
            </a:r>
            <a:r>
              <a:rPr lang="ko-KR" altLang="en-US" dirty="0" err="1" smtClean="0"/>
              <a:t>의료인등의</a:t>
            </a:r>
            <a:r>
              <a:rPr lang="ko-KR" altLang="en-US" dirty="0" smtClean="0"/>
              <a:t> </a:t>
            </a:r>
            <a:r>
              <a:rPr lang="ko-KR" altLang="en-US" dirty="0"/>
              <a:t>기능</a:t>
            </a:r>
            <a:r>
              <a:rPr lang="en-US" altLang="ko-KR" dirty="0"/>
              <a:t>, </a:t>
            </a:r>
            <a:r>
              <a:rPr lang="ko-KR" altLang="en-US" dirty="0"/>
              <a:t>진료 방법과 관련하여 심각한 부작용 등 </a:t>
            </a:r>
            <a:r>
              <a:rPr lang="ko-KR" altLang="en-US" dirty="0" smtClean="0"/>
              <a:t>중요 </a:t>
            </a:r>
            <a:r>
              <a:rPr lang="ko-KR" altLang="en-US" dirty="0"/>
              <a:t>정보를 누락하는 광고</a:t>
            </a:r>
          </a:p>
          <a:p>
            <a:pPr algn="l"/>
            <a:r>
              <a:rPr lang="en-US" altLang="ko-KR" dirty="0" smtClean="0"/>
              <a:t>8. </a:t>
            </a:r>
            <a:r>
              <a:rPr lang="ko-KR" altLang="en-US" dirty="0" smtClean="0"/>
              <a:t>객관적인 사실을 과장하는 내용의 광고</a:t>
            </a:r>
            <a:endParaRPr lang="en-US" altLang="ko-KR" dirty="0" smtClean="0"/>
          </a:p>
          <a:p>
            <a:pPr algn="l"/>
            <a:r>
              <a:rPr lang="en-US" altLang="ko-KR" dirty="0" smtClean="0"/>
              <a:t>9. </a:t>
            </a:r>
            <a:r>
              <a:rPr lang="ko-KR" altLang="en-US" dirty="0" smtClean="0"/>
              <a:t>법적 근거가 없는 자격이나 명칭을 표방하는 내용의 광고</a:t>
            </a:r>
            <a:endParaRPr lang="en-US" altLang="ko-KR" dirty="0" smtClean="0"/>
          </a:p>
          <a:p>
            <a:pPr algn="l"/>
            <a:r>
              <a:rPr lang="en-US" altLang="ko-KR" dirty="0" smtClean="0"/>
              <a:t>10. </a:t>
            </a:r>
            <a:r>
              <a:rPr lang="ko-KR" altLang="en-US" dirty="0"/>
              <a:t>신문</a:t>
            </a:r>
            <a:r>
              <a:rPr lang="en-US" altLang="ko-KR" dirty="0"/>
              <a:t>, </a:t>
            </a:r>
            <a:r>
              <a:rPr lang="ko-KR" altLang="en-US" dirty="0"/>
              <a:t>방송</a:t>
            </a:r>
            <a:r>
              <a:rPr lang="en-US" altLang="ko-KR" dirty="0"/>
              <a:t>, </a:t>
            </a:r>
            <a:r>
              <a:rPr lang="ko-KR" altLang="en-US" dirty="0"/>
              <a:t>잡지 등을 이용하여 기사</a:t>
            </a:r>
            <a:r>
              <a:rPr lang="en-US" altLang="ko-KR" dirty="0"/>
              <a:t>(</a:t>
            </a:r>
            <a:r>
              <a:rPr lang="ko-KR" altLang="en-US" dirty="0"/>
              <a:t>記事</a:t>
            </a:r>
            <a:r>
              <a:rPr lang="en-US" altLang="ko-KR" dirty="0"/>
              <a:t>) </a:t>
            </a:r>
            <a:r>
              <a:rPr lang="ko-KR" altLang="en-US" dirty="0"/>
              <a:t>또는 전문가의 의견 형태로 표현되는 광고</a:t>
            </a:r>
          </a:p>
          <a:p>
            <a:pPr algn="l"/>
            <a:r>
              <a:rPr lang="en-US" altLang="ko-KR" dirty="0" smtClean="0"/>
              <a:t>11.</a:t>
            </a:r>
            <a:r>
              <a:rPr lang="ko-KR" altLang="en-US" dirty="0" smtClean="0"/>
              <a:t> </a:t>
            </a:r>
            <a:r>
              <a:rPr lang="ko-KR" altLang="en-US" dirty="0"/>
              <a:t>제</a:t>
            </a:r>
            <a:r>
              <a:rPr lang="en-US" altLang="ko-KR" dirty="0"/>
              <a:t>57</a:t>
            </a:r>
            <a:r>
              <a:rPr lang="ko-KR" altLang="en-US" dirty="0"/>
              <a:t>조에 따른 심의를 받지 아니하거나 </a:t>
            </a:r>
            <a:r>
              <a:rPr lang="ko-KR" altLang="en-US" dirty="0" err="1"/>
              <a:t>심의받은</a:t>
            </a:r>
            <a:r>
              <a:rPr lang="ko-KR" altLang="en-US" dirty="0"/>
              <a:t> 내용과 다른 내용의 광고</a:t>
            </a:r>
          </a:p>
          <a:p>
            <a:pPr algn="l"/>
            <a:r>
              <a:rPr lang="en-US" altLang="ko-KR" dirty="0" smtClean="0"/>
              <a:t>12.</a:t>
            </a:r>
            <a:r>
              <a:rPr lang="ko-KR" altLang="en-US" dirty="0" smtClean="0"/>
              <a:t> </a:t>
            </a:r>
            <a:r>
              <a:rPr lang="ko-KR" altLang="en-US" dirty="0"/>
              <a:t>제</a:t>
            </a:r>
            <a:r>
              <a:rPr lang="en-US" altLang="ko-KR" dirty="0"/>
              <a:t>27</a:t>
            </a:r>
            <a:r>
              <a:rPr lang="ko-KR" altLang="en-US" dirty="0"/>
              <a:t>조제</a:t>
            </a:r>
            <a:r>
              <a:rPr lang="en-US" altLang="ko-KR" dirty="0"/>
              <a:t>3</a:t>
            </a:r>
            <a:r>
              <a:rPr lang="ko-KR" altLang="en-US" dirty="0"/>
              <a:t>항에 따라 외국인환자를 유치하기 위한 국내광고</a:t>
            </a:r>
          </a:p>
          <a:p>
            <a:pPr algn="l"/>
            <a:r>
              <a:rPr lang="en-US" altLang="ko-KR" dirty="0" smtClean="0"/>
              <a:t>13. </a:t>
            </a:r>
            <a:r>
              <a:rPr lang="ko-KR" altLang="en-US" dirty="0" smtClean="0"/>
              <a:t>소비자를 속이거나 소비자로 하여금 잘못 알게 할 우려가 있는 방법으로 제</a:t>
            </a:r>
            <a:r>
              <a:rPr lang="en-US" altLang="ko-KR" dirty="0" smtClean="0"/>
              <a:t>45</a:t>
            </a:r>
            <a:r>
              <a:rPr lang="ko-KR" altLang="en-US" dirty="0" smtClean="0"/>
              <a:t>조에 따른 </a:t>
            </a:r>
            <a:r>
              <a:rPr lang="ko-KR" altLang="en-US" dirty="0" err="1" smtClean="0"/>
              <a:t>비급여</a:t>
            </a:r>
            <a:r>
              <a:rPr lang="ko-KR" altLang="en-US" dirty="0" smtClean="0"/>
              <a:t> 진료비용을 할인하거나 면제하는 내용의 광고</a:t>
            </a:r>
            <a:endParaRPr lang="en-US" altLang="ko-KR" dirty="0" smtClean="0"/>
          </a:p>
          <a:p>
            <a:pPr algn="l"/>
            <a:endParaRPr lang="en-US" altLang="ko-KR" dirty="0" smtClean="0"/>
          </a:p>
          <a:p>
            <a:pPr algn="l"/>
            <a:endParaRPr lang="en-US" altLang="ko-KR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134321" y="149735"/>
            <a:ext cx="9679" cy="157729"/>
          </a:xfrm>
          <a:prstGeom prst="rect">
            <a:avLst/>
          </a:prstGeom>
          <a:solidFill>
            <a:srgbClr val="F2F6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9044" rIns="952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900" b="1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56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의료광고의 금지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 –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계속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, 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58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의료기관 인증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785794"/>
            <a:ext cx="8429684" cy="592935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00034" y="-1227885"/>
            <a:ext cx="8286808" cy="7685181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dirty="0">
              <a:solidFill>
                <a:srgbClr val="000000"/>
              </a:solidFill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dirty="0">
              <a:solidFill>
                <a:srgbClr val="000000"/>
              </a:solidFill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dirty="0">
              <a:solidFill>
                <a:srgbClr val="000000"/>
              </a:solidFill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14.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각종 상장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감사장 등을 이용하는 광고 또는 인증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보증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추천을 받았다는 내용을 사용하거나 이와 유사한 내용을 표현하는 광고</a:t>
            </a:r>
            <a:endParaRPr kumimoji="1" lang="en-US" altLang="ko-KR" dirty="0">
              <a:solidFill>
                <a:srgbClr val="000000"/>
              </a:solidFill>
            </a:endParaRPr>
          </a:p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15. </a:t>
            </a:r>
            <a:r>
              <a:rPr lang="ko-KR" altLang="en-US" dirty="0" smtClean="0"/>
              <a:t>그 </a:t>
            </a:r>
            <a:r>
              <a:rPr lang="ko-KR" altLang="en-US" dirty="0"/>
              <a:t>밖에 의료광고의 </a:t>
            </a:r>
            <a:r>
              <a:rPr lang="ko-KR" altLang="en-US" dirty="0" smtClean="0"/>
              <a:t>방법 또는 내용이 국민의 보건과 건전한 의료경쟁의 질서를 해치거나 소비자에게 피해를 줄 </a:t>
            </a:r>
            <a:r>
              <a:rPr lang="ko-KR" altLang="en-US" dirty="0"/>
              <a:t>우려가 있는 것으로서 대통령령으로 정하는 내용의 광고</a:t>
            </a:r>
          </a:p>
          <a:p>
            <a:pPr algn="l"/>
            <a:r>
              <a:rPr lang="ko-KR" altLang="en-US" dirty="0" smtClean="0"/>
              <a:t>③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의료광고는 다음 각 호의 방법으로는 하지 못한다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「방송법」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호의 방송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그 밖에 국민의 보건과 건전한 의료경쟁의 질서를 유지하기 위하여 제한할 필요가 있는 경우로서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대통령령으로 정하는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방법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⑤제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항이나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항에 따라 금지되는 의료광고의 구체적인 기준 등 의료광고에 관하여 필요한 사항은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대통령령으로 정한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허위광고시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업무정지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2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개월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과장광고시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업무정지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개월 처분을 받을 수 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다만 업무정지처분은 과징금처분으로 갈음할 수 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2018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년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9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월부터 시행된 개정 의료법에 따라 형사처벌 이외에 위반사실의 공표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정정광고 명령이 추가되었습니다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심의대상매체에 교통수단 내부광고물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스마트폰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어플이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추가되었습니다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심의기구에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의사회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이외에 대통령령으로 정하는 기준을 충족하는 소비자단체가 추가되었습니다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  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65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면허 취소와 재교부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786478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28596" y="749134"/>
            <a:ext cx="8358214" cy="6252994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65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면허 취소와 재교부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 ①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보건복지부장관은 의료인이 다음 각 호의 어느 하나에 해당할 경우에는 그 면허를 취소할 수 있다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호의 경우에는 면허를 취소하여야 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 &lt;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개정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2008.2.29, 2009.1.30, 2010.1.18&gt;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1.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8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각 호의 어느 하나에 해당하게 된 경우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2.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66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자격 정지 처분 기간 중에 의료행위를 하거나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회 이상 자격 정지 처분을 받은 경우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3.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항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면허 조건을 이행하지 아니한 경우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4.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삭제  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&lt;2009.12.31&gt;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5.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면허증을 빌려준 경우</a:t>
            </a: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②보건복지부장관은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항에 따라 면허가 취소된 자라도 취소의 원인이 된 사유가 없어지거나 개전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改悛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 정이 뚜렷하다고 인정되면 면허를 재교부할 수 있다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항제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호에 따라 면허가 취소된 경우에는 취소된 날부터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년 이내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항제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4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 또는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5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호에 따라 면허가 취소된 경우에는 취소된 날부터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년 이내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8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4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호에 따른 사유로 면허가 취소된 경우에는 취소된 날부터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년 이내에는 재교부하지 못한다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 &lt;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개정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2007.7.27, 2008.2.29, 2010.1.18&gt;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면허정지처분에 대한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행정소송시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집행정지결정이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심판결선고시까지인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경우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1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심패소시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심판결선고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다음날부터 진료를 할 경우에는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자격정지기간중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진료행위에 해당하여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면허취소될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수 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다만 최근에는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심판결선고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후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30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일까지 집행정지결정을 인용해 주는 경우가 많습니다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  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66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자격정지 등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),  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66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조의 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2(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중앙회의 자격정지 처분 요구 등</a:t>
            </a:r>
            <a:r>
              <a:rPr kumimoji="1" lang="en-US" altLang="ko-KR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r>
              <a:rPr kumimoji="1" lang="ko-KR" altLang="en-U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kumimoji="1" lang="ko-KR" alt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784696"/>
            <a:ext cx="8429684" cy="592935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294" y="923549"/>
            <a:ext cx="8358246" cy="588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66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자격정지 등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 ① 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보건복지부장관은 의료인이 다음 각 호의 어느 하나에 해당하면 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년의 범위에서 면허자격을 정지시킬 수 있다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 경우 의료기술과 관련한 판단이 필요한 사항에 관하여는 관계 전문가의 의견을 들어 결정할 수 있다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 &lt;</a:t>
            </a:r>
            <a:r>
              <a:rPr kumimoji="1" 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개정 </a:t>
            </a:r>
            <a:r>
              <a:rPr kumimoji="1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2008.2.29, 2009.12.31, 2010.1.18, 2010.5.27, 2011.4.7, 2011.8.4&gt;</a:t>
            </a:r>
            <a:endParaRPr kumimoji="1" lang="ko-K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의료인의 품위를 심하게 손상시키는 행위를 한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의료기관 개설자가 될 수 없는 자에게 고용되어 의료행위를 한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3.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17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항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및 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항에 따른 진단서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검안서 또는 증명서를 거짓으로 작성하여 내주거나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22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항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진료기록부등을 거짓으로 작성하거나 고의로 사실과 다르게 추가기재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수정한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4.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20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를 위반한 경우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5.</a:t>
            </a: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27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조제</a:t>
            </a: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항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을 위반하여 의료인이 아닌 자로 하여금 의료행위를 하게 한 때</a:t>
            </a:r>
            <a:endParaRPr kumimoji="1" lang="ko-KR" altLang="en-US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6.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의료기사가 아닌 자에게 의료기사의 업무를 하게 하거나 의료기사에게 그 업무 범위를 벗어나게 한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7. 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관련 서류를 위조</a:t>
            </a:r>
            <a:r>
              <a:rPr kumimoji="1" lang="en-US" altLang="ko-KR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변조하거나 속임수 등 부정한 방법으로 진료비를 거짓 청구한 때</a:t>
            </a:r>
            <a:endParaRPr kumimoji="1" lang="ko-KR" altLang="en-US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8.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삭제  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&lt;2011.8.4&gt;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9.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23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조의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를 위반하여 경제적 </a:t>
            </a:r>
            <a:r>
              <a:rPr kumimoji="1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이익등을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제공받은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10.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그 밖에 이 법 또는 이 법에 따른 명령을 위반한 때</a:t>
            </a:r>
            <a:endParaRPr kumimoji="1" lang="ko-KR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③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의료기관은 그 의료기관 개설자가 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항제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7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호에 따라 자격정지 처분을 받은 경우에는 그 자격정지 기간 중 의료업을 할 수 없다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 &lt;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개정 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2010.7.23&gt;</a:t>
            </a:r>
          </a:p>
          <a:p>
            <a:pPr algn="just" eaLnBrk="0" latinLnBrk="0" hangingPunct="0">
              <a:lnSpc>
                <a:spcPts val="1800"/>
              </a:lnSpc>
            </a:pPr>
            <a:r>
              <a:rPr kumimoji="1" lang="en-US" altLang="ko-KR" sz="1400" dirty="0" smtClean="0">
                <a:solidFill>
                  <a:srgbClr val="000000"/>
                </a:solidFill>
              </a:rPr>
              <a:t>⑥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제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1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항에 따른 자격정지처분은 그 사유가 발생한 날부터 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5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년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(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제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1</a:t>
            </a:r>
            <a:r>
              <a:rPr kumimoji="1" lang="ko-KR" altLang="en-US" sz="1400" dirty="0" err="1" smtClean="0">
                <a:solidFill>
                  <a:srgbClr val="000000"/>
                </a:solidFill>
              </a:rPr>
              <a:t>항제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5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호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·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제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7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호에 따른 자격정지처분의 경우에는 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7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년으로 한다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)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이 지나면 하지 못한다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. 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다만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, 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그 사유에 대하여 공소가 제기된 경우에는 공소가 제기된 날부터 해당 사건의 재판이 확정된 날까지의 기간은 시효 기간에 산입하지 아니한다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.</a:t>
            </a:r>
            <a:r>
              <a:rPr kumimoji="1" lang="en-US" altLang="ko-KR" sz="1400" dirty="0">
                <a:solidFill>
                  <a:srgbClr val="000000"/>
                </a:solidFill>
              </a:rPr>
              <a:t> 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&lt;</a:t>
            </a:r>
            <a:r>
              <a:rPr kumimoji="1" lang="ko-KR" altLang="en-US" sz="1400" dirty="0" smtClean="0">
                <a:solidFill>
                  <a:srgbClr val="000000"/>
                </a:solidFill>
              </a:rPr>
              <a:t>신설 </a:t>
            </a:r>
            <a:r>
              <a:rPr kumimoji="1" lang="en-US" altLang="ko-KR" sz="1400" dirty="0" smtClean="0">
                <a:solidFill>
                  <a:srgbClr val="000000"/>
                </a:solidFill>
              </a:rPr>
              <a:t>2016.5.29.&gt;</a:t>
            </a:r>
            <a:endParaRPr kumimoji="1" lang="en-US" altLang="ko-KR" sz="1400" dirty="0"/>
          </a:p>
          <a:p>
            <a:pPr lvl="0" algn="just" eaLnBrk="0" latinLnBrk="0" hangingPunct="0">
              <a:lnSpc>
                <a:spcPts val="2800"/>
              </a:lnSpc>
            </a:pPr>
            <a:r>
              <a:rPr kumimoji="1" lang="en-US" altLang="ko-KR" sz="1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4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자격정지의 요건 및 기간에 대해서는 의료관계행정처분규칙 별표 행정처분기준에 상세하게 명시되어 있습니다</a:t>
            </a:r>
            <a:r>
              <a:rPr kumimoji="1" lang="en-US" altLang="ko-KR" sz="14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1" lang="en-US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  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감사합니다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법무법인 지우 이준석변호사</a:t>
            </a:r>
            <a:endParaRPr lang="en-US" altLang="ko-KR" dirty="0" smtClean="0"/>
          </a:p>
          <a:p>
            <a:r>
              <a:rPr lang="en-US" altLang="ko-KR" dirty="0" smtClean="0"/>
              <a:t>02-525-8529</a:t>
            </a:r>
          </a:p>
          <a:p>
            <a:r>
              <a:rPr lang="en-US" altLang="ko-KR" dirty="0" smtClean="0"/>
              <a:t>jslee7437@naver.com</a:t>
            </a:r>
          </a:p>
        </p:txBody>
      </p:sp>
    </p:spTree>
    <p:extLst>
      <p:ext uri="{BB962C8B-B14F-4D97-AF65-F5344CB8AC3E}">
        <p14:creationId xmlns:p14="http://schemas.microsoft.com/office/powerpoint/2010/main" xmlns="" val="1201040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1357290" y="928671"/>
            <a:ext cx="6229376" cy="3426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7974" tIns="50946" rIns="97974" bIns="50946">
            <a:spAutoFit/>
          </a:bodyPr>
          <a:lstStyle/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8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결격사유 등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19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비밀 누설 금지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21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 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기록 열람 등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23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조의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2 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부당한 경제적 </a:t>
            </a:r>
            <a:r>
              <a:rPr lang="ko-KR" altLang="en-US" sz="2000" b="1" dirty="0" err="1" smtClean="0">
                <a:latin typeface="맑은 고딕" pitchFamily="50" charset="-127"/>
                <a:ea typeface="맑은 고딕" pitchFamily="50" charset="-127"/>
              </a:rPr>
              <a:t>이익등의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 취득 금지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27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무면허 의료행위 등 금지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33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개설 등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56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의료광고의 금지 등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65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면허 취소와 재교부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457200" indent="-457200" algn="l" defTabSz="995363" latinLnBrk="0">
              <a:lnSpc>
                <a:spcPct val="120000"/>
              </a:lnSpc>
              <a:buAutoNum type="arabicPeriod"/>
            </a:pP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66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조 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자격정지 등</a:t>
            </a:r>
            <a:r>
              <a:rPr lang="en-US" altLang="ko-KR" sz="20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1122327" y="209244"/>
            <a:ext cx="1031875" cy="492125"/>
          </a:xfrm>
          <a:prstGeom prst="rect">
            <a:avLst/>
          </a:prstGeom>
          <a:noFill/>
          <a:ln w="9525">
            <a:noFill/>
            <a:miter lim="800000"/>
            <a:headEnd/>
            <a:tailEnd type="none" w="sm" len="med"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buSzPct val="90000"/>
              <a:buFont typeface="Wingdings" pitchFamily="2" charset="2"/>
              <a:buNone/>
            </a:pPr>
            <a:r>
              <a:rPr lang="ko-KR" altLang="en-US" sz="3200" b="1" dirty="0">
                <a:latin typeface="Arial" pitchFamily="34" charset="0"/>
                <a:ea typeface="맑은 고딕" pitchFamily="50" charset="-127"/>
              </a:rPr>
              <a:t>目  次</a:t>
            </a:r>
          </a:p>
        </p:txBody>
      </p:sp>
      <p:sp>
        <p:nvSpPr>
          <p:cNvPr id="3078" name="Line 9"/>
          <p:cNvSpPr>
            <a:spLocks noChangeShapeType="1"/>
          </p:cNvSpPr>
          <p:nvPr/>
        </p:nvSpPr>
        <p:spPr bwMode="gray">
          <a:xfrm>
            <a:off x="788952" y="798207"/>
            <a:ext cx="769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의료법 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8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결격사유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endParaRPr kumimoji="1" lang="ko-KR" altLang="en-US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57216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910" y="1071546"/>
            <a:ext cx="750099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</a:pPr>
            <a:r>
              <a:rPr kumimoji="1" lang="ko-KR" altLang="en-US" dirty="0">
                <a:solidFill>
                  <a:srgbClr val="000000"/>
                </a:solidFill>
              </a:rPr>
              <a:t>제</a:t>
            </a:r>
            <a:r>
              <a:rPr kumimoji="1" lang="en-US" altLang="ko-KR" dirty="0">
                <a:solidFill>
                  <a:srgbClr val="000000"/>
                </a:solidFill>
              </a:rPr>
              <a:t>8</a:t>
            </a:r>
            <a:r>
              <a:rPr kumimoji="1" lang="ko-KR" altLang="en-US" dirty="0">
                <a:solidFill>
                  <a:srgbClr val="000000"/>
                </a:solidFill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(</a:t>
            </a:r>
            <a:r>
              <a:rPr kumimoji="1" lang="ko-KR" altLang="en-US" dirty="0">
                <a:solidFill>
                  <a:srgbClr val="000000"/>
                </a:solidFill>
              </a:rPr>
              <a:t>결격사유 등</a:t>
            </a:r>
            <a:r>
              <a:rPr kumimoji="1" lang="en-US" altLang="ko-KR" dirty="0">
                <a:solidFill>
                  <a:srgbClr val="000000"/>
                </a:solidFill>
              </a:rPr>
              <a:t>) </a:t>
            </a:r>
            <a:r>
              <a:rPr kumimoji="1" lang="ko-KR" altLang="en-US" dirty="0">
                <a:solidFill>
                  <a:srgbClr val="000000"/>
                </a:solidFill>
              </a:rPr>
              <a:t>다음 각 호의 어느 하나에 해당하는 자는 의료인이 될 수 없다</a:t>
            </a:r>
            <a:r>
              <a:rPr kumimoji="1" lang="en-US" altLang="ko-KR" dirty="0">
                <a:solidFill>
                  <a:srgbClr val="000000"/>
                </a:solidFill>
              </a:rPr>
              <a:t>.  &lt;</a:t>
            </a:r>
            <a:r>
              <a:rPr kumimoji="1" lang="ko-KR" altLang="en-US" dirty="0">
                <a:solidFill>
                  <a:srgbClr val="000000"/>
                </a:solidFill>
              </a:rPr>
              <a:t>개정 </a:t>
            </a:r>
            <a:r>
              <a:rPr kumimoji="1" lang="en-US" altLang="ko-KR" dirty="0">
                <a:solidFill>
                  <a:srgbClr val="000000"/>
                </a:solidFill>
              </a:rPr>
              <a:t>2007.10.17&gt;</a:t>
            </a:r>
            <a:endParaRPr kumimoji="1" lang="en-US" altLang="ko-KR" sz="2000" dirty="0"/>
          </a:p>
          <a:p>
            <a:pPr lvl="0" algn="just" eaLnBrk="0" latinLnBrk="0" hangingPunct="0">
              <a:lnSpc>
                <a:spcPct val="100000"/>
              </a:lnSpc>
            </a:pPr>
            <a:r>
              <a:rPr kumimoji="1" lang="en-US" altLang="ko-KR" dirty="0">
                <a:solidFill>
                  <a:srgbClr val="000000"/>
                </a:solidFill>
              </a:rPr>
              <a:t>1.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「정신보건법」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dirty="0">
                <a:solidFill>
                  <a:srgbClr val="000000"/>
                </a:solidFill>
              </a:rPr>
              <a:t>제</a:t>
            </a:r>
            <a:r>
              <a:rPr kumimoji="1" lang="en-US" altLang="ko-KR" dirty="0">
                <a:solidFill>
                  <a:srgbClr val="000000"/>
                </a:solidFill>
              </a:rPr>
              <a:t>1</a:t>
            </a:r>
            <a:r>
              <a:rPr kumimoji="1" lang="ko-KR" altLang="en-US" dirty="0">
                <a:solidFill>
                  <a:srgbClr val="000000"/>
                </a:solidFill>
              </a:rPr>
              <a:t>호에 따른 </a:t>
            </a:r>
            <a:r>
              <a:rPr kumimoji="1" lang="ko-KR" altLang="en-US" dirty="0" err="1">
                <a:solidFill>
                  <a:srgbClr val="000000"/>
                </a:solidFill>
              </a:rPr>
              <a:t>정신질환자</a:t>
            </a:r>
            <a:r>
              <a:rPr kumimoji="1" lang="en-US" altLang="ko-KR" dirty="0">
                <a:solidFill>
                  <a:srgbClr val="000000"/>
                </a:solidFill>
              </a:rPr>
              <a:t>. </a:t>
            </a:r>
            <a:r>
              <a:rPr kumimoji="1" lang="ko-KR" altLang="en-US" dirty="0">
                <a:solidFill>
                  <a:srgbClr val="000000"/>
                </a:solidFill>
              </a:rPr>
              <a:t>다만</a:t>
            </a:r>
            <a:r>
              <a:rPr kumimoji="1" lang="en-US" altLang="ko-KR" dirty="0">
                <a:solidFill>
                  <a:srgbClr val="000000"/>
                </a:solidFill>
              </a:rPr>
              <a:t>, </a:t>
            </a:r>
            <a:r>
              <a:rPr kumimoji="1" lang="ko-KR" altLang="en-US" dirty="0">
                <a:solidFill>
                  <a:srgbClr val="000000"/>
                </a:solidFill>
              </a:rPr>
              <a:t>전문의가 의료인으로서 적합하다고 인정하는 사람은 그러하지 아니하다</a:t>
            </a:r>
            <a:r>
              <a:rPr kumimoji="1" lang="en-US" altLang="ko-KR" dirty="0">
                <a:solidFill>
                  <a:srgbClr val="000000"/>
                </a:solidFill>
              </a:rPr>
              <a:t>.</a:t>
            </a:r>
            <a:endParaRPr kumimoji="1" lang="en-US" altLang="ko-KR" sz="2000" dirty="0"/>
          </a:p>
          <a:p>
            <a:pPr lvl="0" algn="just" eaLnBrk="0" latinLnBrk="0" hangingPunct="0">
              <a:lnSpc>
                <a:spcPct val="100000"/>
              </a:lnSpc>
            </a:pPr>
            <a:r>
              <a:rPr kumimoji="1" lang="en-US" altLang="ko-KR" dirty="0">
                <a:solidFill>
                  <a:srgbClr val="000000"/>
                </a:solidFill>
              </a:rPr>
              <a:t>2. </a:t>
            </a:r>
            <a:r>
              <a:rPr kumimoji="1" lang="ko-KR" altLang="en-US" dirty="0">
                <a:solidFill>
                  <a:srgbClr val="000000"/>
                </a:solidFill>
              </a:rPr>
              <a:t>마약</a:t>
            </a:r>
            <a:r>
              <a:rPr kumimoji="1" lang="en-US" altLang="ko-KR" dirty="0">
                <a:solidFill>
                  <a:srgbClr val="000000"/>
                </a:solidFill>
              </a:rPr>
              <a:t>·</a:t>
            </a:r>
            <a:r>
              <a:rPr kumimoji="1" lang="ko-KR" altLang="en-US" dirty="0">
                <a:solidFill>
                  <a:srgbClr val="000000"/>
                </a:solidFill>
              </a:rPr>
              <a:t>대마</a:t>
            </a:r>
            <a:r>
              <a:rPr kumimoji="1" lang="en-US" altLang="ko-KR" dirty="0">
                <a:solidFill>
                  <a:srgbClr val="000000"/>
                </a:solidFill>
              </a:rPr>
              <a:t>·</a:t>
            </a:r>
            <a:r>
              <a:rPr kumimoji="1" lang="ko-KR" altLang="en-US" dirty="0">
                <a:solidFill>
                  <a:srgbClr val="000000"/>
                </a:solidFill>
              </a:rPr>
              <a:t>향정신성의약품 중독자</a:t>
            </a:r>
            <a:endParaRPr kumimoji="1" lang="ko-KR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latinLnBrk="0" hangingPunct="0">
              <a:lnSpc>
                <a:spcPct val="100000"/>
              </a:lnSpc>
            </a:pPr>
            <a:r>
              <a:rPr kumimoji="1" lang="en-US" altLang="ko-KR" dirty="0">
                <a:solidFill>
                  <a:srgbClr val="000000"/>
                </a:solidFill>
              </a:rPr>
              <a:t>3. </a:t>
            </a:r>
            <a:r>
              <a:rPr kumimoji="1" lang="ko-KR" altLang="en-US" dirty="0">
                <a:solidFill>
                  <a:srgbClr val="000000"/>
                </a:solidFill>
              </a:rPr>
              <a:t>금치산자</a:t>
            </a:r>
            <a:r>
              <a:rPr kumimoji="1" lang="en-US" altLang="ko-KR" dirty="0">
                <a:solidFill>
                  <a:srgbClr val="000000"/>
                </a:solidFill>
              </a:rPr>
              <a:t>·</a:t>
            </a:r>
            <a:r>
              <a:rPr kumimoji="1" lang="ko-KR" altLang="en-US" dirty="0">
                <a:solidFill>
                  <a:srgbClr val="000000"/>
                </a:solidFill>
              </a:rPr>
              <a:t>한정치산자</a:t>
            </a:r>
            <a:endParaRPr kumimoji="1" lang="ko-KR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latinLnBrk="0" hangingPunct="0">
              <a:lnSpc>
                <a:spcPct val="100000"/>
              </a:lnSpc>
            </a:pPr>
            <a:r>
              <a:rPr kumimoji="1" lang="en-US" altLang="ko-KR" dirty="0">
                <a:solidFill>
                  <a:srgbClr val="000000"/>
                </a:solidFill>
              </a:rPr>
              <a:t>4. </a:t>
            </a:r>
            <a:r>
              <a:rPr kumimoji="1" lang="ko-KR" altLang="en-US" dirty="0">
                <a:solidFill>
                  <a:srgbClr val="000000"/>
                </a:solidFill>
              </a:rPr>
              <a:t>이 법 또는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「형법」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233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234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269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270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317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항</a:t>
            </a:r>
            <a:r>
              <a:rPr kumimoji="1" lang="ko-KR" altLang="en-US" dirty="0">
                <a:solidFill>
                  <a:srgbClr val="000000"/>
                </a:solidFill>
              </a:rPr>
              <a:t> 및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347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en-US" altLang="ko-KR" dirty="0">
                <a:solidFill>
                  <a:srgbClr val="000000"/>
                </a:solidFill>
              </a:rPr>
              <a:t>(</a:t>
            </a:r>
            <a:r>
              <a:rPr kumimoji="1" lang="ko-KR" altLang="en-US" dirty="0">
                <a:solidFill>
                  <a:srgbClr val="000000"/>
                </a:solidFill>
              </a:rPr>
              <a:t>허위로 진료비를 청구하여 환자나 진료비를 지급하는 기관이나 단체를 속인 경우만을 말한다</a:t>
            </a:r>
            <a:r>
              <a:rPr kumimoji="1" lang="en-US" altLang="ko-KR" dirty="0">
                <a:solidFill>
                  <a:srgbClr val="000000"/>
                </a:solidFill>
              </a:rPr>
              <a:t>),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「보건범죄단속에 관한 특별조치법」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「지역보건법」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「후천성면역결핍증 예방법」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「응급의료에 관한 법률」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dirty="0" smtClean="0">
                <a:ln>
                  <a:noFill/>
                </a:ln>
                <a:solidFill>
                  <a:srgbClr val="1407B9"/>
                </a:solidFill>
                <a:effectLst/>
              </a:rPr>
              <a:t>「농어촌 등 보건의료를 위한 특별 조치법」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「시체해부 및 보존에 관한 법률」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「혈액관리법」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「마약류관리에 관한 법률」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「약사법」</a:t>
            </a:r>
            <a:r>
              <a:rPr kumimoji="1" lang="en-US" altLang="ko-KR" dirty="0">
                <a:solidFill>
                  <a:srgbClr val="000000"/>
                </a:solidFill>
              </a:rPr>
              <a:t>,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「모자보건법」</a:t>
            </a:r>
            <a:r>
              <a:rPr kumimoji="1" lang="en-US" altLang="ko-KR" dirty="0">
                <a:solidFill>
                  <a:srgbClr val="000000"/>
                </a:solidFill>
              </a:rPr>
              <a:t>, </a:t>
            </a:r>
            <a:r>
              <a:rPr kumimoji="1" lang="ko-KR" altLang="en-US" dirty="0">
                <a:solidFill>
                  <a:srgbClr val="000000"/>
                </a:solidFill>
              </a:rPr>
              <a:t>그 밖에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대통령령으로 정하는</a:t>
            </a:r>
            <a:r>
              <a:rPr kumimoji="1" lang="ko-KR" altLang="en-US" dirty="0">
                <a:solidFill>
                  <a:srgbClr val="000000"/>
                </a:solidFill>
              </a:rPr>
              <a:t> 의료 관련 법령을 위반하여 </a:t>
            </a:r>
            <a:r>
              <a:rPr kumimoji="1" lang="ko-KR" altLang="en-US" u="sng" dirty="0">
                <a:solidFill>
                  <a:srgbClr val="000000"/>
                </a:solidFill>
              </a:rPr>
              <a:t>금고 이상의 형을 </a:t>
            </a:r>
            <a:r>
              <a:rPr kumimoji="1" lang="ko-KR" altLang="en-US" u="sng" dirty="0" err="1">
                <a:solidFill>
                  <a:srgbClr val="000000"/>
                </a:solidFill>
              </a:rPr>
              <a:t>선고받고</a:t>
            </a:r>
            <a:r>
              <a:rPr kumimoji="1" lang="ko-KR" altLang="en-US" u="sng" dirty="0">
                <a:solidFill>
                  <a:srgbClr val="000000"/>
                </a:solidFill>
              </a:rPr>
              <a:t> 그 형의 집행이 종료되지 아니하였거나 집행을 받지 아니하기로 확정되지 아니한 자</a:t>
            </a:r>
            <a:r>
              <a:rPr kumimoji="1" lang="ko-KR" altLang="en-US" b="1" dirty="0">
                <a:solidFill>
                  <a:srgbClr val="000000"/>
                </a:solidFill>
              </a:rPr>
              <a:t> </a:t>
            </a:r>
            <a:endParaRPr kumimoji="1" lang="en-US" altLang="ko-KR" b="1" dirty="0" smtClean="0">
              <a:solidFill>
                <a:srgbClr val="000000"/>
              </a:solidFill>
            </a:endParaRPr>
          </a:p>
          <a:p>
            <a:pPr lvl="0" algn="just" eaLnBrk="0" latinLnBrk="0" hangingPunct="0">
              <a:lnSpc>
                <a:spcPct val="100000"/>
              </a:lnSpc>
            </a:pPr>
            <a:endParaRPr kumimoji="1" lang="ko-KR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바탕체" pitchFamily="17" charset="-127"/>
              <a:ea typeface="바탕체" pitchFamily="17" charset="-127"/>
            </a:endParaRPr>
          </a:p>
          <a:p>
            <a:pPr lvl="0" algn="just" eaLnBrk="0" latinLnBrk="0" hangingPunct="0">
              <a:lnSpc>
                <a:spcPct val="150000"/>
              </a:lnSpc>
            </a:pPr>
            <a:r>
              <a:rPr kumimoji="1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금고 이상의 형 </a:t>
            </a:r>
            <a:r>
              <a:rPr kumimoji="1" lang="ko-KR" altLang="en-US" sz="1800" b="1" u="sng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선고시</a:t>
            </a:r>
            <a:r>
              <a:rPr kumimoji="1" lang="ko-KR" altLang="en-US" sz="1800" b="1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의사면허취소사유가 되기 때문에 유죄가 인정되는 경우에는 벌금형 처분을 받을 수 있도록 노력해야 할 것입니다</a:t>
            </a:r>
            <a:r>
              <a:rPr kumimoji="1" lang="en-US" altLang="ko-KR" sz="1800" b="1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kumimoji="1" lang="en-US" altLang="ko-KR" sz="1800" dirty="0">
              <a:latin typeface="HY견고딕" pitchFamily="18" charset="-127"/>
              <a:ea typeface="HY견고딕" pitchFamily="18" charset="-127"/>
            </a:endParaRPr>
          </a:p>
          <a:p>
            <a:pPr lvl="0" algn="just" eaLnBrk="0" latinLnBrk="0" hangingPunct="0">
              <a:lnSpc>
                <a:spcPct val="100000"/>
              </a:lnSpc>
            </a:pPr>
            <a:r>
              <a:rPr kumimoji="1" lang="en-US" altLang="ko-KR" dirty="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rPr>
              <a:t>  </a:t>
            </a:r>
            <a:endParaRPr lang="ko-KR" altLang="en-US" dirty="0">
              <a:latin typeface="바탕체" pitchFamily="17" charset="-127"/>
              <a:ea typeface="바탕체" pitchFamily="17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endParaRPr kumimoji="1" lang="en-US" altLang="ko-KR" sz="22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</a:t>
            </a:r>
            <a:r>
              <a:rPr kumimoji="1" lang="ko-KR" altLang="en-US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19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비밀 누설 금지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), 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21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기록열람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]</a:t>
            </a:r>
          </a:p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57216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28596" y="884572"/>
            <a:ext cx="8358214" cy="5436873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19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비밀 누설 금지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의료인은 이 법이나 다른 법령에 특별히 규정된 경우 외에는 의료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조산 또는 간호를 하면서 알게 된 다른 사람의 비밀을 누설하거나 발표하지 못한다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</a:t>
            </a:r>
          </a:p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바탕체" pitchFamily="17" charset="-127"/>
              <a:ea typeface="바탕체" pitchFamily="17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비밀누설금지 조항에 따라 환자의 개인정보가 외부로 유출되지 않도록 주의해야 합니다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특히 수사기관에서 환자의 과거 진료내역을 문의하는 경우가 있는데 구두로 답변해서는 안되며 제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21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조제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2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항 예외조항에 따라 형사소송법상 법원의 압수수색영장이나 문서제출명령에 의해서 뿐만 아니라 진료기록부 사본의 임의제출도 가능하지만 반드시 정식 공문을 통해서만 가능합니다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체" pitchFamily="17" charset="-127"/>
                <a:ea typeface="바탕체" pitchFamily="17" charset="-127"/>
              </a:rPr>
              <a:t>  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바탕체" pitchFamily="17" charset="-127"/>
              <a:ea typeface="바탕체" pitchFamily="17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체" pitchFamily="17" charset="-127"/>
                <a:ea typeface="바탕체" pitchFamily="17" charset="-127"/>
              </a:rPr>
              <a:t>  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바탕체" pitchFamily="17" charset="-127"/>
              <a:ea typeface="바탕체" pitchFamily="17" charset="-127"/>
            </a:endParaRPr>
          </a:p>
          <a:p>
            <a:pPr algn="l"/>
            <a:r>
              <a:rPr lang="ko-KR" altLang="en-US" dirty="0"/>
              <a:t>제</a:t>
            </a:r>
            <a:r>
              <a:rPr lang="en-US" altLang="ko-KR" dirty="0"/>
              <a:t>21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기록 열람 등</a:t>
            </a:r>
            <a:r>
              <a:rPr lang="en-US" altLang="ko-KR" dirty="0"/>
              <a:t>) ① </a:t>
            </a:r>
            <a:r>
              <a:rPr lang="ko-KR" altLang="en-US" dirty="0"/>
              <a:t>의료인이나 의료기관 종사자는 환자가 아닌 다른 사람에게 환자에 관한 기록을 열람하게 하거나 그 사본을 내주는 등 내용을 확인할 수 있게 하여서는 아니 된다</a:t>
            </a:r>
            <a:r>
              <a:rPr lang="en-US" altLang="ko-KR" dirty="0"/>
              <a:t>.  &lt;</a:t>
            </a:r>
            <a:r>
              <a:rPr lang="ko-KR" altLang="en-US" dirty="0"/>
              <a:t>개정 </a:t>
            </a:r>
            <a:r>
              <a:rPr lang="en-US" altLang="ko-KR" dirty="0"/>
              <a:t>2009.1.30&gt;</a:t>
            </a:r>
          </a:p>
          <a:p>
            <a:pPr algn="l"/>
            <a:r>
              <a:rPr lang="en-US" altLang="ko-KR" dirty="0"/>
              <a:t>② </a:t>
            </a:r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항에도 불구하고 의료인이나 의료기관 종사자는 다음 각 호의 어느 하나에 해당하면 그 기록을 열람하게 하거나 그 사본을 교부하는 등 그 내용을 확인할 수 있게 하여야 한다</a:t>
            </a:r>
            <a:r>
              <a:rPr lang="en-US" altLang="ko-KR" dirty="0"/>
              <a:t>. </a:t>
            </a:r>
            <a:r>
              <a:rPr lang="ko-KR" altLang="en-US" dirty="0"/>
              <a:t>다만</a:t>
            </a:r>
            <a:r>
              <a:rPr lang="en-US" altLang="ko-KR" dirty="0"/>
              <a:t>, </a:t>
            </a:r>
            <a:r>
              <a:rPr lang="ko-KR" altLang="en-US" dirty="0"/>
              <a:t>의사</a:t>
            </a:r>
            <a:r>
              <a:rPr lang="en-US" altLang="ko-KR" dirty="0"/>
              <a:t>·</a:t>
            </a:r>
            <a:r>
              <a:rPr lang="ko-KR" altLang="en-US" dirty="0"/>
              <a:t>치과의사 또는 한의사가 환자의 진료를 위하여 불가피하다고 인정한 경우에는 그러하지 아니하다</a:t>
            </a:r>
            <a:r>
              <a:rPr lang="en-US" altLang="ko-KR" dirty="0"/>
              <a:t>.  &lt;</a:t>
            </a:r>
            <a:r>
              <a:rPr lang="ko-KR" altLang="en-US" dirty="0"/>
              <a:t>개정 </a:t>
            </a:r>
            <a:r>
              <a:rPr lang="en-US" altLang="ko-KR" dirty="0"/>
              <a:t>2009.1.30, 2010.1.18, 2011.4.7&gt;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23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조의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 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부당한 경제적 </a:t>
            </a:r>
            <a:r>
              <a:rPr kumimoji="1" lang="ko-KR" altLang="en-US" sz="22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이익등의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취득 금지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786478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57158" y="774782"/>
            <a:ext cx="8286776" cy="6093976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조의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부당한 경제적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이익등의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취득 금지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 ①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의료인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의료기관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개설자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법인의 대표자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이사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그 밖에 이에 종사하는 자를 포함한다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이하 이 조에서 같다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및 의료기관 종사자는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「약사법」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31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품목허가를 받은 자 또는 품목신고를 한 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같은 법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42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의약품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수입자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같은 법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45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의약품 도매상으로부터 의약품 채택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처방유도 등 판매촉진을 목적으로 제공되는 금전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물품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편익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노무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향응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그 밖의 경제적 이익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이하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"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경제적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"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이라 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을 받아서는 아니 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견본품 제공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학술대회 지원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임상시험 지원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제품설명회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대금결제조건에 따른 비용할인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시판 후 조사 등의 행위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이하 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"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견본품 </a:t>
            </a:r>
            <a:r>
              <a:rPr kumimoji="1" lang="ko-KR" altLang="en-US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제공등의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행위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"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라 한다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로서 </a:t>
            </a:r>
            <a:r>
              <a:rPr kumimoji="1" lang="ko-KR" altLang="en-US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</a:rPr>
              <a:t>보건복지부령으로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정하는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범위 안의 경제적 </a:t>
            </a:r>
            <a:r>
              <a:rPr kumimoji="1" lang="ko-KR" altLang="en-US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이익등인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경우에는 그러하지 아니하다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②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의료인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의료기관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개설자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및 의료기관 종사자는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「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</a:rPr>
              <a:t>의료기기법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」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6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제조업자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같은 법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15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의료기기 수입업자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같은 법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17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조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에 따른 의료기기 판매업자 또는 임대업자로부터 의료기기 채택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사용유도 등 판매촉진을 목적으로 제공되는 경제적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이익등을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받아서는 아니 된다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견본품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제공등의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행위로서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</a:rPr>
              <a:t>보건복지부령으로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</a:rPr>
              <a:t> 정하는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범위 안의 경제적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이익등인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경우에는 그러하지 아니하다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 &lt;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개정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2011.4.7&gt;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[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본조신설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2010.5.27]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허용되는 경제적 이익의 범위는 의료법 시행규칙 및 한국제약협회 공정경쟁규약 참조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부당한 경제적 이득이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300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만원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이상시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자격정지 </a:t>
            </a:r>
            <a:r>
              <a:rPr kumimoji="1" lang="en-US" altLang="ko-KR" sz="18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kumimoji="1" lang="ko-KR" altLang="en-US" sz="18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개월부터 자격정지 </a:t>
            </a:r>
            <a:r>
              <a:rPr kumimoji="1" lang="en-US" altLang="ko-KR" sz="18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12</a:t>
            </a:r>
            <a:r>
              <a:rPr kumimoji="1" lang="ko-KR" altLang="en-US" sz="1800" b="1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개월 행정처분 부과됨</a:t>
            </a:r>
            <a:endParaRPr kumimoji="1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</a:rPr>
              <a:t> </a:t>
            </a:r>
            <a:r>
              <a:rPr kumimoji="1" lang="ko-KR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</a:rPr>
              <a:t> </a:t>
            </a:r>
            <a:endParaRPr kumimoji="1" lang="ko-KR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27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무면허 의료행위 등 금지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786478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85720" y="928670"/>
            <a:ext cx="8429684" cy="5607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dirty="0"/>
              <a:t>제</a:t>
            </a:r>
            <a:r>
              <a:rPr lang="en-US" altLang="ko-KR" dirty="0"/>
              <a:t>27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무면허 의료행위 등 금지</a:t>
            </a:r>
            <a:r>
              <a:rPr lang="en-US" altLang="ko-KR" dirty="0"/>
              <a:t>) ① </a:t>
            </a:r>
            <a:r>
              <a:rPr lang="ko-KR" altLang="en-US" u="sng" dirty="0"/>
              <a:t>의료인이 아니면 누구든지 의료행위를 할 수 없으며 의료인도 면허된 것 이외의 의료행위를 할 수 없다</a:t>
            </a:r>
            <a:r>
              <a:rPr lang="en-US" altLang="ko-KR" u="sng" dirty="0"/>
              <a:t>. </a:t>
            </a:r>
            <a:r>
              <a:rPr lang="ko-KR" altLang="en-US" dirty="0"/>
              <a:t>다만</a:t>
            </a:r>
            <a:r>
              <a:rPr lang="en-US" altLang="ko-KR" dirty="0"/>
              <a:t>, </a:t>
            </a:r>
            <a:r>
              <a:rPr lang="ko-KR" altLang="en-US" dirty="0"/>
              <a:t>다음 각 호의 어느 하나에 해당하는 자는 </a:t>
            </a:r>
            <a:r>
              <a:rPr lang="ko-KR" altLang="en-US" dirty="0" err="1"/>
              <a:t>보건복지부령으로</a:t>
            </a:r>
            <a:r>
              <a:rPr lang="ko-KR" altLang="en-US" dirty="0"/>
              <a:t> 정하는 범위에서 의료행위를 할 수 있다</a:t>
            </a:r>
            <a:r>
              <a:rPr lang="en-US" altLang="ko-KR" dirty="0"/>
              <a:t>.  &lt;</a:t>
            </a:r>
            <a:r>
              <a:rPr lang="ko-KR" altLang="en-US" dirty="0"/>
              <a:t>개정 </a:t>
            </a:r>
            <a:r>
              <a:rPr lang="en-US" altLang="ko-KR" dirty="0"/>
              <a:t>2008.2.29, 2009.1.30, 2010.1.18&gt;</a:t>
            </a:r>
            <a:endParaRPr lang="ko-KR" altLang="en-US" dirty="0"/>
          </a:p>
          <a:p>
            <a:pPr algn="l"/>
            <a:r>
              <a:rPr lang="en-US" altLang="ko-KR" dirty="0"/>
              <a:t>1. </a:t>
            </a:r>
            <a:r>
              <a:rPr lang="ko-KR" altLang="en-US" dirty="0"/>
              <a:t>외국의 의료인 면허를 가진 자로서 일정 기간 국내에 체류하는 자</a:t>
            </a:r>
          </a:p>
          <a:p>
            <a:pPr algn="l"/>
            <a:r>
              <a:rPr lang="en-US" altLang="ko-KR" dirty="0"/>
              <a:t>2. </a:t>
            </a:r>
            <a:r>
              <a:rPr lang="ko-KR" altLang="en-US" dirty="0"/>
              <a:t>의과대학</a:t>
            </a:r>
            <a:r>
              <a:rPr lang="en-US" altLang="ko-KR" dirty="0"/>
              <a:t>, </a:t>
            </a:r>
            <a:r>
              <a:rPr lang="ko-KR" altLang="en-US" dirty="0"/>
              <a:t>치과대학</a:t>
            </a:r>
            <a:r>
              <a:rPr lang="en-US" altLang="ko-KR" dirty="0"/>
              <a:t>, </a:t>
            </a:r>
            <a:r>
              <a:rPr lang="ko-KR" altLang="en-US" dirty="0" err="1"/>
              <a:t>한의과대학</a:t>
            </a:r>
            <a:r>
              <a:rPr lang="en-US" altLang="ko-KR" dirty="0"/>
              <a:t>, </a:t>
            </a:r>
            <a:r>
              <a:rPr lang="ko-KR" altLang="en-US" dirty="0"/>
              <a:t>의학전문대학원</a:t>
            </a:r>
            <a:r>
              <a:rPr lang="en-US" altLang="ko-KR" dirty="0"/>
              <a:t>, </a:t>
            </a:r>
            <a:r>
              <a:rPr lang="ko-KR" altLang="en-US" dirty="0" err="1"/>
              <a:t>치의학전문대학원</a:t>
            </a:r>
            <a:r>
              <a:rPr lang="en-US" altLang="ko-KR" dirty="0"/>
              <a:t>, </a:t>
            </a:r>
            <a:r>
              <a:rPr lang="ko-KR" altLang="en-US" dirty="0"/>
              <a:t>한의학전문대학원</a:t>
            </a:r>
            <a:r>
              <a:rPr lang="en-US" altLang="ko-KR" dirty="0"/>
              <a:t>, </a:t>
            </a:r>
            <a:r>
              <a:rPr lang="ko-KR" altLang="en-US" dirty="0"/>
              <a:t>종합병원 또는 외국 의료원조기관의 의료봉사 또는 연구 및 시범사업을 위하여 의료행위를 하는 자</a:t>
            </a:r>
          </a:p>
          <a:p>
            <a:pPr algn="l"/>
            <a:r>
              <a:rPr lang="en-US" altLang="ko-KR" dirty="0"/>
              <a:t>3. </a:t>
            </a:r>
            <a:r>
              <a:rPr lang="ko-KR" altLang="en-US" dirty="0"/>
              <a:t>의학</a:t>
            </a:r>
            <a:r>
              <a:rPr lang="en-US" altLang="ko-KR" dirty="0"/>
              <a:t>·</a:t>
            </a:r>
            <a:r>
              <a:rPr lang="ko-KR" altLang="en-US" dirty="0"/>
              <a:t>치과의학</a:t>
            </a:r>
            <a:r>
              <a:rPr lang="en-US" altLang="ko-KR" dirty="0"/>
              <a:t>·</a:t>
            </a:r>
            <a:r>
              <a:rPr lang="ko-KR" altLang="en-US" dirty="0"/>
              <a:t>한방의학 또는 간호학을 전공하는 학교의 학생</a:t>
            </a:r>
          </a:p>
          <a:p>
            <a:pPr algn="l"/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→ </a:t>
            </a:r>
            <a:r>
              <a:rPr lang="ko-KR" altLang="en-US" b="1" u="sng" dirty="0" err="1" smtClean="0">
                <a:latin typeface="HY견고딕" pitchFamily="18" charset="-127"/>
                <a:ea typeface="HY견고딕" pitchFamily="18" charset="-127"/>
              </a:rPr>
              <a:t>비의료인과의</a:t>
            </a:r>
            <a:r>
              <a:rPr lang="ko-KR" altLang="en-US" b="1" u="sng" dirty="0" smtClean="0">
                <a:latin typeface="HY견고딕" pitchFamily="18" charset="-127"/>
                <a:ea typeface="HY견고딕" pitchFamily="18" charset="-127"/>
              </a:rPr>
              <a:t> 무면허의료행위 공범으로 인정되는 경우 </a:t>
            </a:r>
            <a:r>
              <a:rPr lang="ko-KR" altLang="en-US" b="1" u="sng" dirty="0" err="1" smtClean="0">
                <a:latin typeface="HY견고딕" pitchFamily="18" charset="-127"/>
                <a:ea typeface="HY견고딕" pitchFamily="18" charset="-127"/>
              </a:rPr>
              <a:t>보건범죄단속에관한특별조치법위반</a:t>
            </a:r>
            <a:r>
              <a:rPr lang="en-US" altLang="ko-KR" b="1" u="sng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b="1" u="sng" dirty="0" smtClean="0">
                <a:latin typeface="HY견고딕" pitchFamily="18" charset="-127"/>
                <a:ea typeface="HY견고딕" pitchFamily="18" charset="-127"/>
              </a:rPr>
              <a:t>무면허의료행위</a:t>
            </a:r>
            <a:r>
              <a:rPr lang="en-US" altLang="ko-KR" b="1" u="sng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b="1" u="sng" dirty="0" smtClean="0">
                <a:latin typeface="HY견고딕" pitchFamily="18" charset="-127"/>
                <a:ea typeface="HY견고딕" pitchFamily="18" charset="-127"/>
              </a:rPr>
              <a:t>로 기소될 수 있고</a:t>
            </a:r>
            <a:r>
              <a:rPr lang="en-US" altLang="ko-KR" b="1" u="sng" dirty="0" smtClean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b="1" u="sng" dirty="0" smtClean="0">
                <a:latin typeface="HY견고딕" pitchFamily="18" charset="-127"/>
                <a:ea typeface="HY견고딕" pitchFamily="18" charset="-127"/>
              </a:rPr>
              <a:t> 이러한 경우  징역형과 벌금형 병과규정만 있습니다</a:t>
            </a:r>
            <a:r>
              <a:rPr lang="en-US" altLang="ko-KR" b="1" u="sng" dirty="0" smtClean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dirty="0" smtClean="0"/>
              <a:t>③</a:t>
            </a:r>
            <a:r>
              <a:rPr lang="ko-KR" altLang="en-US" dirty="0"/>
              <a:t>누구든지 「국민건강보험법」이나 「</a:t>
            </a:r>
            <a:r>
              <a:rPr lang="ko-KR" altLang="en-US" dirty="0" err="1"/>
              <a:t>의료급여법</a:t>
            </a:r>
            <a:r>
              <a:rPr lang="ko-KR" altLang="en-US" dirty="0"/>
              <a:t>」에 따른 본인부담금을 면제하거나 할인하는 행위</a:t>
            </a:r>
            <a:r>
              <a:rPr lang="en-US" altLang="ko-KR" dirty="0"/>
              <a:t>, </a:t>
            </a:r>
            <a:r>
              <a:rPr lang="ko-KR" altLang="en-US" dirty="0"/>
              <a:t>금품 등을 제공하거나 불특정 다수인에게 교통편의를 제공하는 행위 등 영리를 목적으로 환자를 의료기관이나 의료인에게 소개</a:t>
            </a:r>
            <a:r>
              <a:rPr lang="en-US" altLang="ko-KR" dirty="0"/>
              <a:t>·</a:t>
            </a:r>
            <a:r>
              <a:rPr lang="ko-KR" altLang="en-US" dirty="0"/>
              <a:t>알선</a:t>
            </a:r>
            <a:r>
              <a:rPr lang="en-US" altLang="ko-KR" dirty="0"/>
              <a:t>·</a:t>
            </a:r>
            <a:r>
              <a:rPr lang="ko-KR" altLang="en-US" dirty="0"/>
              <a:t>유인하는 행위 및 이를 사주하는 행위를 하여서는 아니 된다</a:t>
            </a:r>
            <a:r>
              <a:rPr lang="en-US" altLang="ko-KR" dirty="0"/>
              <a:t>. </a:t>
            </a:r>
            <a:r>
              <a:rPr lang="ko-KR" altLang="en-US" dirty="0"/>
              <a:t>다만</a:t>
            </a:r>
            <a:r>
              <a:rPr lang="en-US" altLang="ko-KR" dirty="0"/>
              <a:t>, </a:t>
            </a:r>
            <a:r>
              <a:rPr lang="ko-KR" altLang="en-US" dirty="0"/>
              <a:t>다음 각 호의 어느 하나에 해당하는 행위는 할 수 있다</a:t>
            </a:r>
            <a:r>
              <a:rPr lang="en-US" altLang="ko-KR" dirty="0"/>
              <a:t>.  &lt;</a:t>
            </a:r>
            <a:r>
              <a:rPr lang="ko-KR" altLang="en-US" dirty="0"/>
              <a:t>개정 </a:t>
            </a:r>
            <a:r>
              <a:rPr lang="en-US" altLang="ko-KR" dirty="0"/>
              <a:t>2009.1.30, 2010.1.18, 2011.12.31&gt;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27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 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무면허 의료행위 등 금지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 -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계속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857232"/>
            <a:ext cx="8429684" cy="5786478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28596" y="1000108"/>
            <a:ext cx="828680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dirty="0"/>
              <a:t>1. </a:t>
            </a:r>
            <a:r>
              <a:rPr lang="ko-KR" altLang="en-US" dirty="0"/>
              <a:t>환자의 경제적 사정 등을 이유로 개별적으로 관할 시장</a:t>
            </a:r>
            <a:r>
              <a:rPr lang="en-US" altLang="ko-KR" dirty="0"/>
              <a:t>·</a:t>
            </a:r>
            <a:r>
              <a:rPr lang="ko-KR" altLang="en-US" dirty="0"/>
              <a:t>군수</a:t>
            </a:r>
            <a:r>
              <a:rPr lang="en-US" altLang="ko-KR" dirty="0"/>
              <a:t>·</a:t>
            </a:r>
            <a:r>
              <a:rPr lang="ko-KR" altLang="en-US" dirty="0"/>
              <a:t>구청장의 사전승인을 받아 환자를 유치하는 행위</a:t>
            </a:r>
          </a:p>
          <a:p>
            <a:pPr algn="l">
              <a:lnSpc>
                <a:spcPct val="150000"/>
              </a:lnSpc>
            </a:pPr>
            <a:r>
              <a:rPr lang="en-US" altLang="ko-KR" dirty="0"/>
              <a:t>2. </a:t>
            </a:r>
            <a:r>
              <a:rPr lang="ko-KR" altLang="en-US" dirty="0"/>
              <a:t>「국민건강보험법」 제</a:t>
            </a:r>
            <a:r>
              <a:rPr lang="en-US" altLang="ko-KR" dirty="0"/>
              <a:t>109</a:t>
            </a:r>
            <a:r>
              <a:rPr lang="ko-KR" altLang="en-US" dirty="0"/>
              <a:t>조에 따른 가입자나 피부양자가 아닌 외국인</a:t>
            </a:r>
            <a:r>
              <a:rPr lang="en-US" altLang="ko-KR" dirty="0"/>
              <a:t>(</a:t>
            </a:r>
            <a:r>
              <a:rPr lang="ko-KR" altLang="en-US" dirty="0" err="1"/>
              <a:t>보건복지부령으로</a:t>
            </a:r>
            <a:r>
              <a:rPr lang="ko-KR" altLang="en-US" dirty="0"/>
              <a:t> 정하는 바에 따라 국내에 거주하는 외국인은 제외한다</a:t>
            </a:r>
            <a:r>
              <a:rPr lang="en-US" altLang="ko-KR" dirty="0"/>
              <a:t>)</a:t>
            </a:r>
            <a:r>
              <a:rPr lang="ko-KR" altLang="en-US" dirty="0"/>
              <a:t>환자를 유치하기 위한 행위 ④ 제</a:t>
            </a:r>
            <a:r>
              <a:rPr lang="en-US" altLang="ko-KR" dirty="0"/>
              <a:t>3</a:t>
            </a:r>
            <a:r>
              <a:rPr lang="ko-KR" altLang="en-US" dirty="0" err="1"/>
              <a:t>항제</a:t>
            </a:r>
            <a:r>
              <a:rPr lang="en-US" altLang="ko-KR" dirty="0"/>
              <a:t>2</a:t>
            </a:r>
            <a:r>
              <a:rPr lang="ko-KR" altLang="en-US" dirty="0"/>
              <a:t>호에도 불구하고 「</a:t>
            </a:r>
            <a:r>
              <a:rPr lang="ko-KR" altLang="en-US" dirty="0" err="1"/>
              <a:t>보험업법</a:t>
            </a:r>
            <a:r>
              <a:rPr lang="ko-KR" altLang="en-US" dirty="0"/>
              <a:t>」 제</a:t>
            </a:r>
            <a:r>
              <a:rPr lang="en-US" altLang="ko-KR" dirty="0"/>
              <a:t>2</a:t>
            </a:r>
            <a:r>
              <a:rPr lang="ko-KR" altLang="en-US" dirty="0"/>
              <a:t>조에 따른 보험회사</a:t>
            </a:r>
            <a:r>
              <a:rPr lang="en-US" altLang="ko-KR" dirty="0"/>
              <a:t>, </a:t>
            </a:r>
            <a:r>
              <a:rPr lang="ko-KR" altLang="en-US" dirty="0"/>
              <a:t>상호회사</a:t>
            </a:r>
            <a:r>
              <a:rPr lang="en-US" altLang="ko-KR" dirty="0"/>
              <a:t>, </a:t>
            </a:r>
            <a:r>
              <a:rPr lang="ko-KR" altLang="en-US" dirty="0"/>
              <a:t>보험설계사</a:t>
            </a:r>
            <a:r>
              <a:rPr lang="en-US" altLang="ko-KR" dirty="0"/>
              <a:t>, </a:t>
            </a:r>
            <a:r>
              <a:rPr lang="ko-KR" altLang="en-US" dirty="0"/>
              <a:t>보험대리점 또는 보험중개사는 외국인환자를 유치하기 위한 행위를 하여서는 아니 된다</a:t>
            </a:r>
            <a:r>
              <a:rPr lang="en-US" altLang="ko-KR" dirty="0"/>
              <a:t>.  &lt;</a:t>
            </a:r>
            <a:r>
              <a:rPr lang="ko-KR" altLang="en-US" dirty="0"/>
              <a:t>신설 </a:t>
            </a:r>
            <a:r>
              <a:rPr lang="en-US" altLang="ko-KR" dirty="0"/>
              <a:t>2009.1.30&gt;</a:t>
            </a:r>
          </a:p>
          <a:p>
            <a:pPr algn="l">
              <a:lnSpc>
                <a:spcPct val="150000"/>
              </a:lnSpc>
            </a:pPr>
            <a:r>
              <a:rPr lang="en-US" altLang="ko-KR" dirty="0"/>
              <a:t>[</a:t>
            </a:r>
            <a:r>
              <a:rPr lang="ko-KR" altLang="en-US" dirty="0"/>
              <a:t>시행일 </a:t>
            </a:r>
            <a:r>
              <a:rPr lang="en-US" altLang="ko-KR" dirty="0"/>
              <a:t>: 2012.9.1] </a:t>
            </a:r>
            <a:r>
              <a:rPr lang="ko-KR" altLang="en-US" dirty="0"/>
              <a:t>제</a:t>
            </a:r>
            <a:r>
              <a:rPr lang="en-US" altLang="ko-KR" dirty="0"/>
              <a:t>27</a:t>
            </a:r>
            <a:r>
              <a:rPr lang="ko-KR" altLang="en-US" dirty="0" smtClean="0"/>
              <a:t>조</a:t>
            </a:r>
            <a:endParaRPr lang="ko-KR" altLang="en-US" dirty="0"/>
          </a:p>
          <a:p>
            <a:pPr algn="l">
              <a:lnSpc>
                <a:spcPct val="150000"/>
              </a:lnSpc>
            </a:pPr>
            <a:r>
              <a:rPr lang="ko-KR" altLang="en-US" sz="1800" dirty="0">
                <a:latin typeface="HY견고딕" pitchFamily="18" charset="-127"/>
                <a:ea typeface="HY견고딕" pitchFamily="18" charset="-127"/>
              </a:rPr>
              <a:t>→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특히 의사와 한의사에게 허용된 의료행위의 범위에 대해서는 법에 구체적 규정이 없어 판례와 해석에 의존하고 있습니다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한의사의 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CT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촬영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의사의 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IMS</a:t>
            </a:r>
            <a:r>
              <a:rPr lang="ko-KR" altLang="en-US" sz="1800" b="1" u="sng" dirty="0" smtClean="0">
                <a:latin typeface="HY견고딕" pitchFamily="18" charset="-127"/>
                <a:ea typeface="HY견고딕" pitchFamily="18" charset="-127"/>
              </a:rPr>
              <a:t>시술</a:t>
            </a:r>
            <a:r>
              <a:rPr lang="en-US" altLang="ko-KR" sz="1800" b="1" u="sng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800" b="1" u="sng" dirty="0" smtClean="0">
                <a:latin typeface="HY견고딕" pitchFamily="18" charset="-127"/>
                <a:ea typeface="HY견고딕" pitchFamily="18" charset="-127"/>
              </a:rPr>
              <a:t>한의사의 초음파 관련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판례가 있습니다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본인부담금 할인이 아니라 </a:t>
            </a:r>
            <a:r>
              <a:rPr lang="ko-KR" altLang="en-US" sz="1800" b="1" u="sng" dirty="0" err="1">
                <a:latin typeface="HY견고딕" pitchFamily="18" charset="-127"/>
                <a:ea typeface="HY견고딕" pitchFamily="18" charset="-127"/>
              </a:rPr>
              <a:t>비급여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 진료비 할인은 환자유인행위가 아니라는 판례가 있습니다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한편 </a:t>
            </a:r>
            <a:r>
              <a:rPr lang="ko-KR" altLang="en-US" sz="1800" b="1" u="sng" dirty="0" smtClean="0">
                <a:latin typeface="HY견고딕" pitchFamily="18" charset="-127"/>
                <a:ea typeface="HY견고딕" pitchFamily="18" charset="-127"/>
              </a:rPr>
              <a:t>의료법상 무면허의료행위는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자격정지 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개월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환자유인행위는 자격정지 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1800" b="1" u="sng" dirty="0">
                <a:latin typeface="HY견고딕" pitchFamily="18" charset="-127"/>
                <a:ea typeface="HY견고딕" pitchFamily="18" charset="-127"/>
              </a:rPr>
              <a:t>개월의 행정처분을 받게 됩니다</a:t>
            </a:r>
            <a:r>
              <a:rPr lang="en-US" altLang="ko-KR" sz="1800" b="1" u="sng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1800" dirty="0"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33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개설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785794"/>
            <a:ext cx="8429684" cy="592935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57158" y="787990"/>
            <a:ext cx="8358246" cy="5861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sz="1500" dirty="0"/>
              <a:t>제</a:t>
            </a:r>
            <a:r>
              <a:rPr lang="en-US" altLang="ko-KR" sz="1500" dirty="0"/>
              <a:t>33</a:t>
            </a:r>
            <a:r>
              <a:rPr lang="ko-KR" altLang="en-US" sz="1500" dirty="0"/>
              <a:t>조</a:t>
            </a:r>
            <a:r>
              <a:rPr lang="en-US" altLang="ko-KR" sz="1500" dirty="0"/>
              <a:t>(</a:t>
            </a:r>
            <a:r>
              <a:rPr lang="ko-KR" altLang="en-US" sz="1500" dirty="0"/>
              <a:t>개설 등</a:t>
            </a:r>
            <a:r>
              <a:rPr lang="en-US" altLang="ko-KR" sz="1500" dirty="0"/>
              <a:t>) ① </a:t>
            </a:r>
            <a:r>
              <a:rPr lang="ko-KR" altLang="en-US" sz="1500" dirty="0"/>
              <a:t>의료인은 이 법에 따른 의료기관을 개설하지 아니하고는 의료업을 할 수 없으며</a:t>
            </a:r>
            <a:r>
              <a:rPr lang="en-US" altLang="ko-KR" sz="1500" dirty="0"/>
              <a:t>, </a:t>
            </a:r>
            <a:r>
              <a:rPr lang="ko-KR" altLang="en-US" sz="1500" dirty="0"/>
              <a:t>다음 각 호의 어느 하나에 해당하는 경우 외에는 그 의료기관 내에서 의료업을 하여야 한다</a:t>
            </a:r>
            <a:r>
              <a:rPr lang="en-US" altLang="ko-KR" sz="1500" dirty="0"/>
              <a:t>.  &lt;</a:t>
            </a:r>
            <a:r>
              <a:rPr lang="ko-KR" altLang="en-US" sz="1500" dirty="0"/>
              <a:t>개정 </a:t>
            </a:r>
            <a:r>
              <a:rPr lang="en-US" altLang="ko-KR" sz="1500" dirty="0"/>
              <a:t>2008.2.29, 2010.1.18&gt;</a:t>
            </a:r>
          </a:p>
          <a:p>
            <a:pPr algn="l"/>
            <a:r>
              <a:rPr lang="en-US" altLang="ko-KR" sz="1500" dirty="0"/>
              <a:t>1. </a:t>
            </a:r>
            <a:r>
              <a:rPr lang="ko-KR" altLang="en-US" sz="1500" dirty="0"/>
              <a:t>「응급의료에 관한 법률」 제</a:t>
            </a:r>
            <a:r>
              <a:rPr lang="en-US" altLang="ko-KR" sz="1500" dirty="0"/>
              <a:t>2</a:t>
            </a:r>
            <a:r>
              <a:rPr lang="ko-KR" altLang="en-US" sz="1500" dirty="0"/>
              <a:t>조제</a:t>
            </a:r>
            <a:r>
              <a:rPr lang="en-US" altLang="ko-KR" sz="1500" dirty="0"/>
              <a:t>1</a:t>
            </a:r>
            <a:r>
              <a:rPr lang="ko-KR" altLang="en-US" sz="1500" dirty="0"/>
              <a:t>호에 따른 응급환자를 진료하는 경우</a:t>
            </a:r>
          </a:p>
          <a:p>
            <a:pPr algn="l"/>
            <a:r>
              <a:rPr lang="en-US" altLang="ko-KR" sz="1500" dirty="0"/>
              <a:t>2. </a:t>
            </a:r>
            <a:r>
              <a:rPr lang="ko-KR" altLang="en-US" sz="1500" dirty="0"/>
              <a:t>환자나 환자 보호자의 요청에 따라 진료하는 경우</a:t>
            </a:r>
          </a:p>
          <a:p>
            <a:pPr algn="l"/>
            <a:r>
              <a:rPr lang="en-US" altLang="ko-KR" sz="1500" dirty="0"/>
              <a:t>3. </a:t>
            </a:r>
            <a:r>
              <a:rPr lang="ko-KR" altLang="en-US" sz="1500" dirty="0"/>
              <a:t>국가나 지방자치단체의 장이 공익상 필요하다고 인정하여 요청하는 경우</a:t>
            </a:r>
          </a:p>
          <a:p>
            <a:pPr algn="l"/>
            <a:r>
              <a:rPr lang="en-US" altLang="ko-KR" sz="1500" dirty="0"/>
              <a:t>4. </a:t>
            </a:r>
            <a:r>
              <a:rPr lang="ko-KR" altLang="en-US" sz="1500" dirty="0" err="1"/>
              <a:t>보건복지부령으로</a:t>
            </a:r>
            <a:r>
              <a:rPr lang="ko-KR" altLang="en-US" sz="1500" dirty="0"/>
              <a:t> 정하는 바에 따라 가정간호를 하는 경우</a:t>
            </a:r>
          </a:p>
          <a:p>
            <a:pPr algn="l"/>
            <a:r>
              <a:rPr lang="en-US" altLang="ko-KR" sz="1500" dirty="0"/>
              <a:t>5. </a:t>
            </a:r>
            <a:r>
              <a:rPr lang="ko-KR" altLang="en-US" sz="1500" dirty="0"/>
              <a:t>그 밖에 이 법 또는 다른 법령으로 특별히 정한 경우나 환자가 있는 현장에서 진료를 하여야 하는 부득이한 사유가 있는 경우</a:t>
            </a:r>
          </a:p>
          <a:p>
            <a:pPr algn="l"/>
            <a:r>
              <a:rPr lang="ko-KR" altLang="en-US" sz="1500" dirty="0"/>
              <a:t>②다음 각 호의 어느 하나에 해당하는 자가 아니면 의료기관을 개설할 수 없다</a:t>
            </a:r>
            <a:r>
              <a:rPr lang="en-US" altLang="ko-KR" sz="1500" dirty="0"/>
              <a:t>. </a:t>
            </a:r>
            <a:r>
              <a:rPr lang="ko-KR" altLang="en-US" sz="1500" dirty="0"/>
              <a:t>이 경우 의사는 종합병원</a:t>
            </a:r>
            <a:r>
              <a:rPr lang="en-US" altLang="ko-KR" sz="1500" dirty="0"/>
              <a:t>·</a:t>
            </a:r>
            <a:r>
              <a:rPr lang="ko-KR" altLang="en-US" sz="1500" dirty="0"/>
              <a:t>병원</a:t>
            </a:r>
            <a:r>
              <a:rPr lang="en-US" altLang="ko-KR" sz="1500" dirty="0"/>
              <a:t>·</a:t>
            </a:r>
            <a:r>
              <a:rPr lang="ko-KR" altLang="en-US" sz="1500" dirty="0"/>
              <a:t>요양병원 또는 의원을</a:t>
            </a:r>
            <a:r>
              <a:rPr lang="en-US" altLang="ko-KR" sz="1500" dirty="0"/>
              <a:t>, </a:t>
            </a:r>
            <a:r>
              <a:rPr lang="ko-KR" altLang="en-US" sz="1500" dirty="0"/>
              <a:t>치과의사는 치과병원 또는 치과의원을</a:t>
            </a:r>
            <a:r>
              <a:rPr lang="en-US" altLang="ko-KR" sz="1500" dirty="0"/>
              <a:t>, </a:t>
            </a:r>
            <a:r>
              <a:rPr lang="ko-KR" altLang="en-US" sz="1500" dirty="0"/>
              <a:t>한의사는 한방병원</a:t>
            </a:r>
            <a:r>
              <a:rPr lang="en-US" altLang="ko-KR" sz="1500" dirty="0"/>
              <a:t>·</a:t>
            </a:r>
            <a:r>
              <a:rPr lang="ko-KR" altLang="en-US" sz="1500" dirty="0"/>
              <a:t>요양병원 또는 한의원을</a:t>
            </a:r>
            <a:r>
              <a:rPr lang="en-US" altLang="ko-KR" sz="1500" dirty="0"/>
              <a:t>, </a:t>
            </a:r>
            <a:r>
              <a:rPr lang="ko-KR" altLang="en-US" sz="1500" dirty="0"/>
              <a:t>조산사는 조산원만을 개설할 수 있다</a:t>
            </a:r>
            <a:r>
              <a:rPr lang="en-US" altLang="ko-KR" sz="1500" dirty="0"/>
              <a:t>.  &lt;</a:t>
            </a:r>
            <a:r>
              <a:rPr lang="ko-KR" altLang="en-US" sz="1500" dirty="0"/>
              <a:t>개정 </a:t>
            </a:r>
            <a:r>
              <a:rPr lang="en-US" altLang="ko-KR" sz="1500" dirty="0"/>
              <a:t>2009.1.30&gt;</a:t>
            </a:r>
          </a:p>
          <a:p>
            <a:pPr algn="l"/>
            <a:r>
              <a:rPr lang="en-US" altLang="ko-KR" sz="1500" dirty="0"/>
              <a:t>1. </a:t>
            </a:r>
            <a:r>
              <a:rPr lang="ko-KR" altLang="en-US" sz="1500" dirty="0"/>
              <a:t>의사</a:t>
            </a:r>
            <a:r>
              <a:rPr lang="en-US" altLang="ko-KR" sz="1500" dirty="0"/>
              <a:t>, </a:t>
            </a:r>
            <a:r>
              <a:rPr lang="ko-KR" altLang="en-US" sz="1500" dirty="0"/>
              <a:t>치과의사</a:t>
            </a:r>
            <a:r>
              <a:rPr lang="en-US" altLang="ko-KR" sz="1500" dirty="0"/>
              <a:t>, </a:t>
            </a:r>
            <a:r>
              <a:rPr lang="ko-KR" altLang="en-US" sz="1500" dirty="0"/>
              <a:t>한의사 또는 조산사</a:t>
            </a:r>
          </a:p>
          <a:p>
            <a:pPr algn="l"/>
            <a:r>
              <a:rPr lang="en-US" altLang="ko-KR" sz="1500" dirty="0"/>
              <a:t>2. </a:t>
            </a:r>
            <a:r>
              <a:rPr lang="ko-KR" altLang="en-US" sz="1500" dirty="0"/>
              <a:t>국가나 지방자치단체</a:t>
            </a:r>
          </a:p>
          <a:p>
            <a:pPr algn="l"/>
            <a:r>
              <a:rPr lang="en-US" altLang="ko-KR" sz="1500" dirty="0"/>
              <a:t>3. </a:t>
            </a:r>
            <a:r>
              <a:rPr lang="ko-KR" altLang="en-US" sz="1500" dirty="0"/>
              <a:t>의료업을 목적으로 설립된 법인</a:t>
            </a:r>
            <a:r>
              <a:rPr lang="en-US" altLang="ko-KR" sz="1500" dirty="0"/>
              <a:t>(</a:t>
            </a:r>
            <a:r>
              <a:rPr lang="ko-KR" altLang="en-US" sz="1500" dirty="0"/>
              <a:t>이하 </a:t>
            </a:r>
            <a:r>
              <a:rPr lang="en-US" altLang="ko-KR" sz="1500" dirty="0"/>
              <a:t>"</a:t>
            </a:r>
            <a:r>
              <a:rPr lang="ko-KR" altLang="en-US" sz="1500" dirty="0"/>
              <a:t>의료법인</a:t>
            </a:r>
            <a:r>
              <a:rPr lang="en-US" altLang="ko-KR" sz="1500" dirty="0"/>
              <a:t>"</a:t>
            </a:r>
            <a:r>
              <a:rPr lang="ko-KR" altLang="en-US" sz="1500" dirty="0"/>
              <a:t>이라 한다</a:t>
            </a:r>
            <a:r>
              <a:rPr lang="en-US" altLang="ko-KR" sz="1500" dirty="0"/>
              <a:t>)</a:t>
            </a:r>
          </a:p>
          <a:p>
            <a:pPr algn="l"/>
            <a:r>
              <a:rPr lang="en-US" altLang="ko-KR" sz="1500" dirty="0"/>
              <a:t>4. </a:t>
            </a:r>
            <a:r>
              <a:rPr lang="ko-KR" altLang="en-US" sz="1500" dirty="0"/>
              <a:t>「민법」이나 특별법에 따라 설립된 비영리법인</a:t>
            </a:r>
          </a:p>
          <a:p>
            <a:pPr algn="l"/>
            <a:r>
              <a:rPr lang="en-US" altLang="ko-KR" sz="1500" dirty="0"/>
              <a:t>5. </a:t>
            </a:r>
            <a:r>
              <a:rPr lang="ko-KR" altLang="en-US" sz="1500" dirty="0"/>
              <a:t>「공공기관의 운영에 관한 법률」에 따른 </a:t>
            </a:r>
            <a:r>
              <a:rPr lang="ko-KR" altLang="en-US" sz="1500" dirty="0" err="1"/>
              <a:t>준정부기관</a:t>
            </a:r>
            <a:r>
              <a:rPr lang="en-US" altLang="ko-KR" sz="1500" dirty="0"/>
              <a:t>, </a:t>
            </a:r>
            <a:r>
              <a:rPr lang="ko-KR" altLang="en-US" sz="1500" dirty="0"/>
              <a:t>「지방의료원의 설립 및 운영에 관한 법률」에 따른 지방의료원</a:t>
            </a:r>
            <a:r>
              <a:rPr lang="en-US" altLang="ko-KR" sz="1500" dirty="0"/>
              <a:t>, </a:t>
            </a:r>
            <a:r>
              <a:rPr lang="ko-KR" altLang="en-US" sz="1500" dirty="0"/>
              <a:t>「</a:t>
            </a:r>
            <a:r>
              <a:rPr lang="ko-KR" altLang="en-US" sz="1500" dirty="0" err="1"/>
              <a:t>한국보훈복지의료공단법</a:t>
            </a:r>
            <a:r>
              <a:rPr lang="ko-KR" altLang="en-US" sz="1500" dirty="0"/>
              <a:t>」에 따른 한국보훈복지의료공단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3338" y="127000"/>
            <a:ext cx="9082087" cy="436563"/>
          </a:xfrm>
          <a:prstGeom prst="rect">
            <a:avLst/>
          </a:prstGeom>
          <a:solidFill>
            <a:srgbClr val="EAEAEA"/>
          </a:solidFill>
          <a:ln w="15875">
            <a:solidFill>
              <a:srgbClr val="00CCFF"/>
            </a:solidFill>
            <a:miter lim="800000"/>
            <a:headEnd/>
            <a:tailEnd/>
          </a:ln>
          <a:effectLst>
            <a:outerShdw dist="28398" dir="3806097" algn="ctr" rotWithShape="0">
              <a:srgbClr val="3C248A"/>
            </a:outerShdw>
          </a:effectLst>
        </p:spPr>
        <p:txBody>
          <a:bodyPr wrap="none" lIns="102023" tIns="51011" rIns="102023" bIns="51011" anchor="ctr"/>
          <a:lstStyle/>
          <a:p>
            <a:pPr algn="l" defTabSz="1019175">
              <a:lnSpc>
                <a:spcPct val="120000"/>
              </a:lnSpc>
              <a:spcBef>
                <a:spcPct val="50000"/>
              </a:spcBef>
            </a:pP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◈ 의료법 제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33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조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(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개설 등</a:t>
            </a:r>
            <a:r>
              <a:rPr kumimoji="1" lang="en-US" altLang="ko-KR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) - </a:t>
            </a:r>
            <a:r>
              <a:rPr kumimoji="1" lang="ko-KR" altLang="en-US" sz="2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계속</a:t>
            </a:r>
            <a:endParaRPr kumimoji="1" lang="ko-KR" altLang="en-US" sz="22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357158" y="785794"/>
            <a:ext cx="8429684" cy="5929354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170000"/>
              </a:lnSpc>
            </a:pPr>
            <a:endParaRPr lang="ko-KR" altLang="en-US" sz="1800" b="1" u="sng" dirty="0">
              <a:cs typeface="맑은 고딕" pitchFamily="50" charset="-127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28596" y="736310"/>
            <a:ext cx="8286808" cy="4878259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⑧ 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항제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호의 의료인은 어떠한 명목으로도 둘 이상의 의료기관을 개설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·</a:t>
            </a:r>
            <a:r>
              <a:rPr kumimoji="1" lang="ko-KR" altLang="en-US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운영할 수 없다</a:t>
            </a:r>
            <a:r>
              <a:rPr kumimoji="1" lang="en-US" altLang="ko-K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다만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2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이상의 의료인 면허를 소지한 자가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의원급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의료기관을 개설하려는 경우에는 하나의 장소에 한하여 면허 종별에 따른 의료기관을 함께 개설할 수 있다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.  &lt;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신설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2009.1.30, 2012.2.1&gt;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[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제목개정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2012.2.1]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[2007. 12. 27.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법률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9386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호에 의하여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2007.12.27.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헌법재판소에서 </a:t>
            </a:r>
            <a:r>
              <a:rPr kumimoji="1" lang="ko-KR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헌법불합치된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이 조 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항을 개정함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]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[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시행일 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: 2012.8.2] 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제</a:t>
            </a: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33</a:t>
            </a:r>
            <a:r>
              <a:rPr kumimoji="1" lang="ko-KR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조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→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비의료인이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개설한 사무장 병원에 고용된 경우에는 면허정지 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3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개월 처분 및 요양급여비용 전액 환수처분을 받을 수 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제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8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항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일명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유디치과법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은 의료인이 다른 의료인의 명의만 빌린 무분별한 의료기관 개설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운영행태에 제동을 걸기 위한 조항입니다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 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다만 </a:t>
            </a:r>
            <a:r>
              <a:rPr kumimoji="1" lang="ko-KR" altLang="en-US" sz="18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비의료인이</a:t>
            </a:r>
            <a:r>
              <a:rPr kumimoji="1" lang="ko-KR" altLang="en-US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 병원에 투자만 했고 병원운영에 전혀 관여하지 않았다면 사무장 병원은 아니라는 판례가 있습니다</a:t>
            </a:r>
            <a:r>
              <a:rPr kumimoji="1" lang="en-US" altLang="ko-KR" sz="18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견고딕" pitchFamily="18" charset="-127"/>
                <a:ea typeface="HY견고딕" pitchFamily="18" charset="-127"/>
              </a:rPr>
              <a:t>.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</a:rPr>
              <a:t> </a:t>
            </a:r>
            <a:r>
              <a:rPr kumimoji="1" lang="en-US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</a:rPr>
              <a:t> </a:t>
            </a:r>
            <a:endParaRPr kumimoji="1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385D8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1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신명조" pitchFamily="18" charset="-127"/>
            <a:ea typeface="HY신명조" pitchFamily="18" charset="-127"/>
            <a:cs typeface="맑은 고딕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385D8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1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신명조" pitchFamily="18" charset="-127"/>
            <a:ea typeface="HY신명조" pitchFamily="18" charset="-127"/>
            <a:cs typeface="맑은 고딕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1000</Words>
  <Application>Microsoft Office PowerPoint</Application>
  <PresentationFormat>화면 슬라이드 쇼(4:3)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감사합니다.</vt:lpstr>
    </vt:vector>
  </TitlesOfParts>
  <Company>woori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woori</dc:creator>
  <cp:lastModifiedBy>Sol</cp:lastModifiedBy>
  <cp:revision>172</cp:revision>
  <dcterms:created xsi:type="dcterms:W3CDTF">2008-10-21T06:09:36Z</dcterms:created>
  <dcterms:modified xsi:type="dcterms:W3CDTF">2019-03-17T05:28:14Z</dcterms:modified>
</cp:coreProperties>
</file>